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71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5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5958"/>
  </p:normalViewPr>
  <p:slideViewPr>
    <p:cSldViewPr snapToGrid="0" snapToObjects="1">
      <p:cViewPr varScale="1">
        <p:scale>
          <a:sx n="73" d="100"/>
          <a:sy n="73" d="100"/>
        </p:scale>
        <p:origin x="192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C65B1-9075-E44C-B4D4-E2018D38BAB4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391DC-B289-A14A-8D3F-282CBBEA16C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550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3de4d0d7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13de4d0d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13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3de4d0d70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3de4d0d70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126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3de4d0d70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3de4d0d70_1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29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3de4d0d70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13de4d0d70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503091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3de4d0d70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13de4d0d70_1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1643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3de4d0d70_1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13de4d0d70_1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499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3de4d0d70_1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13de4d0d70_1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928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3de4d0d70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13de4d0d70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2986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3de4d0d70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3de4d0d70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20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13de4d0d70_1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13de4d0d70_1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150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3de4d0d70_1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13de4d0d70_1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97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5d324b2a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5d324b2a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595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3de4d0d70_1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3de4d0d70_1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876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3de4d0d70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13de4d0d70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251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3de4d0d70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13de4d0d70_1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1400560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13de4d0d70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13de4d0d70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0858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13de4d0d70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13de4d0d70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100" dirty="0">
              <a:solidFill>
                <a:schemeClr val="tx1"/>
              </a:solidFill>
              <a:highlight>
                <a:srgbClr val="FECF46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99890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13de4d0d70_1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13de4d0d70_1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66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13de4d0d70_1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13de4d0d70_1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156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13de4d0d70_1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13de4d0d70_1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7136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3de4d0d70_1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13de4d0d70_1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94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5d324b2a2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5d324b2a2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18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3de4d0d70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3de4d0d70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12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3de4d0d70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3de4d0d70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02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3de4d0d70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3de4d0d70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7085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3de4d0d70_1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3de4d0d70_1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7289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3de4d0d70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3de4d0d70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9395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3de4d0d70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3de4d0d70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427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78F034-94A5-8C4D-BFED-272557B25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896215D-64D6-0F4C-AE9E-A86B60D83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5CB6C8-8110-9747-A899-8A1E767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8A2919-8247-584C-ABF1-445F6AAE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58AF7D-C6FB-5E4E-A2F6-BF561CB2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7114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E3E1CA-E45F-AE4D-B782-8B56AB97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E3AF61C-BA22-8F4E-AFF5-837BFCFE7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AA8618-64DD-3046-B53C-F4DA78C5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22BACA-D24A-ED4C-A3C1-B96AAB4D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B30F23-800D-A34B-B6F6-32680F7B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3132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B92093F-95AB-FE43-88B6-DE14B7733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F6364AF-FE30-E74B-9309-E776A310A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06698C-D45A-A14C-A632-9FA902DE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46DA3F-195C-4D43-90BA-1511A5F8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4A3DAC-C9FF-5047-AB80-4CC75FEE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7574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32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398EE2-0CB2-5249-B209-792CD09B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36DEE0-CC85-BD41-BCAF-5F9D9C93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9AEEB9-4842-FF4C-B9F0-667C181F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5CDF12-6464-464F-9BB6-DF9D66DC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1E2B29-280B-B744-B67B-01EC8F7C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619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1B454-7392-6340-A5A5-E3DB415A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3D27BE-3461-CC4F-B106-FF1D0879B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21ACDE-001C-9C41-842F-5979F41A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2D562E-3B6A-C742-9B67-A616E54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3BD7DE-877F-7F44-BF80-B9DACA2B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931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3153BF-0D31-2D46-84A9-AD7FA775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F1C7B6-E77A-154A-9231-B25DEE20E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DECAABA-8460-CE40-B99A-CBFBAF92E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E42411-A320-8C41-B5B1-70806E96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1B8498-5EDA-944E-8EBC-DA1D69A7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363A4E-E599-0841-B1C9-CE881D0A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27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70A26A-3E41-544A-823F-0570E107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F2D392-9C9B-DB48-83C9-6FBC6BCCA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18A57C-1480-B743-B4AC-21798FCE2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289816-7E40-1A40-9DC4-A1B2A0B90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190832A-A500-1B40-904D-7D9AFA124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723A0F1-7F1E-DE42-8E71-AD8E1168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9F233EF-5186-1648-915D-8F7D14F4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62FF96-08FA-1245-89F1-6D94A9BE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895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FE990F-E936-EC46-BA74-23E95501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57AE2DE-2427-1E4E-864D-F9662AC6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17DC93-0CC7-BB48-9465-C9AD9B37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05DB41-41D8-D24E-BAFA-6AD55E2E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09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CB80BD3-8597-3445-87A3-AA20D193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EF225DA-39FD-5340-BCE0-13438DFC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449099-B367-1549-92F9-53C8D1A0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672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C48E91-9626-8D4A-8336-5807928E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D48DCA-E7E1-DC4A-A26B-A7C101BBC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8BBE86-DD0D-804E-BEC0-BA60C1CDD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3AD1AE0-6CAB-FE4C-B265-539CBB65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5B44EC7-3413-444E-A343-89A0D3A6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390F54-FE8D-1F48-B0FB-CE1E659D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9366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CE5562-2238-2645-8E28-1FA3188F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AD7EC81-72C3-6C4F-A6AD-5A13E8E8E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F8198F-9BAE-B242-8A4D-076A5B015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641D56-0BA7-5A4F-A98A-D5BB6117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6E837C-83D5-A943-B6D6-D6BE108D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E8D3F4-DFC5-6E48-B644-BA07CEEF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18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43CC4EB-F96C-384C-B802-A83D4B67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4548E7E-68F4-6541-9745-9DA23CA4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BA8F31-86E0-6140-9914-E3BBCD6A7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F65BF-D4E4-0040-8399-F1B7DCA2E5C6}" type="datetimeFigureOut">
              <a:rPr kumimoji="1" lang="zh-TW" altLang="en-US" smtClean="0"/>
              <a:t>2022/3/14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DE0C5D-7759-B04F-A69B-5689E57AD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025CB6-D766-D147-87C0-8C6FA9384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1686D-7BD6-F44D-8F0C-E7D403B3949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382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5.png"/><Relationship Id="rId15" Type="http://schemas.openxmlformats.org/officeDocument/2006/relationships/image" Target="../media/image30.tiff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29C0120-A22F-8B42-8D75-5815687A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09" y="541867"/>
            <a:ext cx="9081476" cy="5774267"/>
          </a:xfrm>
          <a:prstGeom prst="rect">
            <a:avLst/>
          </a:prstGeom>
        </p:spPr>
      </p:pic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0F1CB885-8A22-6A48-8A45-3A3001D21070}"/>
              </a:ext>
            </a:extLst>
          </p:cNvPr>
          <p:cNvSpPr txBox="1">
            <a:spLocks/>
          </p:cNvSpPr>
          <p:nvPr/>
        </p:nvSpPr>
        <p:spPr>
          <a:xfrm>
            <a:off x="2579078" y="1703754"/>
            <a:ext cx="6893169" cy="2094524"/>
          </a:xfrm>
          <a:prstGeom prst="rect">
            <a:avLst/>
          </a:prstGeom>
          <a:ln w="28575">
            <a:noFill/>
            <a:prstDash val="solid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TW" sz="3200" b="1" dirty="0">
                <a:solidFill>
                  <a:schemeClr val="bg1"/>
                </a:solidFill>
              </a:rPr>
              <a:t>Asking Questions the Human Way:</a:t>
            </a:r>
            <a:br>
              <a:rPr lang="en-US" altLang="zh-TW" sz="3200" b="1" dirty="0">
                <a:solidFill>
                  <a:schemeClr val="bg1"/>
                </a:solidFill>
              </a:rPr>
            </a:br>
            <a:r>
              <a:rPr lang="en-US" altLang="zh-TW" sz="3200" b="1" dirty="0">
                <a:solidFill>
                  <a:schemeClr val="bg1"/>
                </a:solidFill>
              </a:rPr>
              <a:t>Scalable Question-Answer Generation from Text Corpus </a:t>
            </a:r>
            <a:endParaRPr lang="en-US" sz="2667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36FF054-8D5C-4E47-AE02-D4F6A9F61C94}"/>
              </a:ext>
            </a:extLst>
          </p:cNvPr>
          <p:cNvSpPr txBox="1"/>
          <p:nvPr/>
        </p:nvSpPr>
        <p:spPr>
          <a:xfrm>
            <a:off x="3965343" y="3963544"/>
            <a:ext cx="3664401" cy="1569660"/>
          </a:xfrm>
          <a:prstGeom prst="rect">
            <a:avLst/>
          </a:prstGeom>
          <a:noFill/>
          <a:ln w="28575">
            <a:solidFill>
              <a:srgbClr val="FECF46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</a:rPr>
              <a:t>Advisor : Jia-Ling, Koh 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en-US" altLang="zh-TW" sz="2400" b="1" dirty="0">
                <a:solidFill>
                  <a:schemeClr val="bg1"/>
                </a:solidFill>
              </a:rPr>
              <a:t>Speaker : Hsiao-Ting Huang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en-US" altLang="zh-TW" sz="2400" b="1" dirty="0">
                <a:solidFill>
                  <a:schemeClr val="bg1"/>
                </a:solidFill>
              </a:rPr>
              <a:t>Source : www’20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en-US" altLang="zh-TW" sz="2400" b="1" dirty="0">
                <a:solidFill>
                  <a:schemeClr val="bg1"/>
                </a:solidFill>
              </a:rPr>
              <a:t>Date : 2022/03/08 </a:t>
            </a:r>
            <a:endParaRPr kumimoji="1" lang="zh-TW" altLang="en-US" sz="24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652E35-1397-5B4C-B767-1BC19EF8DD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809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Style Identification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01" y="1356600"/>
            <a:ext cx="6645652" cy="50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>
            <a:off x="1294833" y="2014267"/>
            <a:ext cx="5804000" cy="3196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157;p23"/>
          <p:cNvSpPr txBox="1"/>
          <p:nvPr/>
        </p:nvSpPr>
        <p:spPr>
          <a:xfrm>
            <a:off x="7322733" y="1276668"/>
            <a:ext cx="4682800" cy="171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467"/>
              </a:spcBef>
              <a:spcAft>
                <a:spcPts val="1467"/>
              </a:spcAft>
            </a:pPr>
            <a:r>
              <a:rPr lang="en-US" altLang="zh-TW" sz="3067"/>
              <a:t>classify a given question into 9 classes</a:t>
            </a:r>
            <a:endParaRPr sz="3867"/>
          </a:p>
        </p:txBody>
      </p:sp>
      <p:sp>
        <p:nvSpPr>
          <p:cNvPr id="158" name="Google Shape;158;p23"/>
          <p:cNvSpPr/>
          <p:nvPr/>
        </p:nvSpPr>
        <p:spPr>
          <a:xfrm>
            <a:off x="1294833" y="2014267"/>
            <a:ext cx="4236400" cy="3196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159;p23"/>
          <p:cNvSpPr/>
          <p:nvPr/>
        </p:nvSpPr>
        <p:spPr>
          <a:xfrm>
            <a:off x="858600" y="3640233"/>
            <a:ext cx="3266000" cy="8348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160;p23"/>
          <p:cNvSpPr/>
          <p:nvPr/>
        </p:nvSpPr>
        <p:spPr>
          <a:xfrm>
            <a:off x="1050433" y="2537867"/>
            <a:ext cx="6048400" cy="5956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161;p23"/>
          <p:cNvSpPr/>
          <p:nvPr/>
        </p:nvSpPr>
        <p:spPr>
          <a:xfrm>
            <a:off x="1050433" y="4951100"/>
            <a:ext cx="3266000" cy="8348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162;p23"/>
          <p:cNvSpPr/>
          <p:nvPr/>
        </p:nvSpPr>
        <p:spPr>
          <a:xfrm>
            <a:off x="1561967" y="6010733"/>
            <a:ext cx="804000" cy="3516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FB02850-8597-8D47-9A74-31375841AB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56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dirty="0"/>
              <a:t>ACS-Aware Question Generation</a:t>
            </a:r>
            <a:endParaRPr dirty="0"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34" y="1816600"/>
            <a:ext cx="11462332" cy="261453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/>
          <p:nvPr/>
        </p:nvSpPr>
        <p:spPr>
          <a:xfrm>
            <a:off x="6096000" y="1669700"/>
            <a:ext cx="1992800" cy="3030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170;p24"/>
          <p:cNvSpPr txBox="1"/>
          <p:nvPr/>
        </p:nvSpPr>
        <p:spPr>
          <a:xfrm>
            <a:off x="6096000" y="5012801"/>
            <a:ext cx="4342800" cy="127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667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model 1 : Seq2Seq-based</a:t>
            </a:r>
            <a:endParaRPr sz="2667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50000"/>
              </a:lnSpc>
            </a:pPr>
            <a:endParaRPr sz="2667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altLang="zh-TW" sz="2667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model 2 : GPT2-based</a:t>
            </a:r>
            <a:endParaRPr sz="2667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169;p24">
            <a:extLst>
              <a:ext uri="{FF2B5EF4-FFF2-40B4-BE49-F238E27FC236}">
                <a16:creationId xmlns:a16="http://schemas.microsoft.com/office/drawing/2014/main" id="{984945F4-20E0-754D-9277-E6B546811A2D}"/>
              </a:ext>
            </a:extLst>
          </p:cNvPr>
          <p:cNvSpPr/>
          <p:nvPr/>
        </p:nvSpPr>
        <p:spPr>
          <a:xfrm>
            <a:off x="3547292" y="1910048"/>
            <a:ext cx="1992800" cy="122503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C3C445A-B936-6649-AC65-1D0CC5DECA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dirty="0"/>
              <a:t>Seq2Seq-based : </a:t>
            </a:r>
            <a:endParaRPr dirty="0"/>
          </a:p>
          <a:p>
            <a:r>
              <a:rPr lang="zh-TW" dirty="0"/>
              <a:t>Encoder</a:t>
            </a:r>
            <a:endParaRPr dirty="0"/>
          </a:p>
        </p:txBody>
      </p:sp>
      <p:sp>
        <p:nvSpPr>
          <p:cNvPr id="176" name="Google Shape;176;p25"/>
          <p:cNvSpPr/>
          <p:nvPr/>
        </p:nvSpPr>
        <p:spPr>
          <a:xfrm>
            <a:off x="5028567" y="4185351"/>
            <a:ext cx="3064000" cy="767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TW" sz="2667" dirty="0">
                <a:solidFill>
                  <a:schemeClr val="lt1"/>
                </a:solidFill>
              </a:rPr>
              <a:t>embedding layer</a:t>
            </a:r>
            <a:endParaRPr sz="2667" dirty="0">
              <a:solidFill>
                <a:schemeClr val="lt1"/>
              </a:solidFill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5044967" y="5617067"/>
            <a:ext cx="3373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 dirty="0">
                <a:latin typeface="Lato"/>
                <a:ea typeface="Lato"/>
                <a:cs typeface="Lato"/>
                <a:sym typeface="Lato"/>
              </a:rPr>
              <a:t>{ p</a:t>
            </a:r>
            <a:r>
              <a:rPr lang="en-US" altLang="zh-TW" sz="2400" baseline="-25000" dirty="0"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altLang="zh-TW" sz="2400" dirty="0">
                <a:latin typeface="Lato"/>
                <a:ea typeface="Lato"/>
                <a:cs typeface="Lato"/>
                <a:sym typeface="Lato"/>
              </a:rPr>
              <a:t>, p</a:t>
            </a:r>
            <a:r>
              <a:rPr lang="en-US" altLang="zh-TW" sz="2400" baseline="-25000" dirty="0"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altLang="zh-TW" sz="2400" dirty="0">
                <a:latin typeface="Lato"/>
                <a:ea typeface="Lato"/>
                <a:cs typeface="Lato"/>
                <a:sym typeface="Lato"/>
              </a:rPr>
              <a:t>, p</a:t>
            </a:r>
            <a:r>
              <a:rPr lang="en-US" altLang="zh-TW" sz="2400" baseline="-25000" dirty="0">
                <a:latin typeface="Lato"/>
                <a:ea typeface="Lato"/>
                <a:cs typeface="Lato"/>
                <a:sym typeface="Lato"/>
              </a:rPr>
              <a:t>3 </a:t>
            </a:r>
            <a:r>
              <a:rPr lang="en-US" altLang="zh-TW" sz="2400" dirty="0">
                <a:latin typeface="Lato"/>
                <a:ea typeface="Lato"/>
                <a:cs typeface="Lato"/>
                <a:sym typeface="Lato"/>
              </a:rPr>
              <a:t>, … p</a:t>
            </a:r>
            <a:r>
              <a:rPr lang="en-US" altLang="zh-TW" sz="2400" baseline="-25000" dirty="0">
                <a:latin typeface="Lato"/>
                <a:ea typeface="Lato"/>
                <a:cs typeface="Lato"/>
                <a:sym typeface="Lato"/>
              </a:rPr>
              <a:t>i </a:t>
            </a:r>
            <a:r>
              <a:rPr lang="en-US" altLang="zh-TW" sz="2400" dirty="0">
                <a:latin typeface="Lato"/>
                <a:ea typeface="Lato"/>
                <a:cs typeface="Lato"/>
                <a:sym typeface="Lato"/>
              </a:rPr>
              <a:t>} 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r>
              <a:rPr lang="en-US" altLang="zh-TW" sz="2400" dirty="0">
                <a:latin typeface="Lato"/>
                <a:ea typeface="Lato"/>
                <a:cs typeface="Lato"/>
                <a:sym typeface="Lato"/>
              </a:rPr>
              <a:t>each word p</a:t>
            </a:r>
            <a:r>
              <a:rPr lang="en-US" altLang="zh-TW" sz="2400" baseline="-25000" dirty="0"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zh-TW" altLang="en-US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TW" sz="2400" dirty="0">
                <a:latin typeface="Lato"/>
                <a:ea typeface="Lato"/>
                <a:cs typeface="Lato"/>
                <a:sym typeface="Lato"/>
              </a:rPr>
              <a:t>in input P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5028567" y="2393997"/>
            <a:ext cx="3064000" cy="985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TW" sz="2667" dirty="0">
                <a:solidFill>
                  <a:schemeClr val="lt1"/>
                </a:solidFill>
              </a:rPr>
              <a:t>Ecoder : Bi-GRU</a:t>
            </a:r>
            <a:endParaRPr sz="2667" dirty="0">
              <a:solidFill>
                <a:schemeClr val="lt1"/>
              </a:solidFill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r="2676" b="14645"/>
          <a:stretch/>
        </p:blipFill>
        <p:spPr>
          <a:xfrm>
            <a:off x="5287452" y="3528267"/>
            <a:ext cx="2546233" cy="4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6414287" y="3361633"/>
            <a:ext cx="224000" cy="83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185;p25"/>
          <p:cNvSpPr/>
          <p:nvPr/>
        </p:nvSpPr>
        <p:spPr>
          <a:xfrm>
            <a:off x="6448567" y="1559200"/>
            <a:ext cx="224000" cy="83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 r="3484"/>
          <a:stretch/>
        </p:blipFill>
        <p:spPr>
          <a:xfrm>
            <a:off x="5340100" y="918533"/>
            <a:ext cx="2402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/>
          <p:nvPr/>
        </p:nvSpPr>
        <p:spPr>
          <a:xfrm>
            <a:off x="6457300" y="4947667"/>
            <a:ext cx="224000" cy="83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B4ABF20D-2B52-7147-A212-E2F33701DDF3}"/>
              </a:ext>
            </a:extLst>
          </p:cNvPr>
          <p:cNvGrpSpPr/>
          <p:nvPr/>
        </p:nvGrpSpPr>
        <p:grpSpPr>
          <a:xfrm>
            <a:off x="8771534" y="1281733"/>
            <a:ext cx="3406733" cy="5110200"/>
            <a:chOff x="6578650" y="961300"/>
            <a:chExt cx="2555050" cy="3832650"/>
          </a:xfrm>
        </p:grpSpPr>
        <p:pic>
          <p:nvPicPr>
            <p:cNvPr id="186" name="Google Shape;18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96775" y="3377492"/>
              <a:ext cx="2436925" cy="141645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5DB926B1-6C90-874D-9AA4-87B65660CD34}"/>
                </a:ext>
              </a:extLst>
            </p:cNvPr>
            <p:cNvGrpSpPr/>
            <p:nvPr/>
          </p:nvGrpSpPr>
          <p:grpSpPr>
            <a:xfrm>
              <a:off x="6578650" y="961300"/>
              <a:ext cx="2146250" cy="2272450"/>
              <a:chOff x="6578650" y="961300"/>
              <a:chExt cx="2146250" cy="2272450"/>
            </a:xfrm>
          </p:grpSpPr>
          <p:pic>
            <p:nvPicPr>
              <p:cNvPr id="188" name="Google Shape;188;p25"/>
              <p:cNvPicPr preferRelativeResize="0"/>
              <p:nvPr/>
            </p:nvPicPr>
            <p:blipFill rotWithShape="1">
              <a:blip r:embed="rId6">
                <a:alphaModFix/>
              </a:blip>
              <a:srcRect l="5624" t="39492"/>
              <a:stretch/>
            </p:blipFill>
            <p:spPr>
              <a:xfrm>
                <a:off x="6578650" y="1620900"/>
                <a:ext cx="2146200" cy="10880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25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634075" y="2971400"/>
                <a:ext cx="298150" cy="2342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0" name="Google Shape;190;p25"/>
              <p:cNvSpPr/>
              <p:nvPr/>
            </p:nvSpPr>
            <p:spPr>
              <a:xfrm>
                <a:off x="6613824" y="2851375"/>
                <a:ext cx="368400" cy="3810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cxnSp>
            <p:nvCxnSpPr>
              <p:cNvPr id="191" name="Google Shape;191;p25"/>
              <p:cNvCxnSpPr/>
              <p:nvPr/>
            </p:nvCxnSpPr>
            <p:spPr>
              <a:xfrm rot="10800000">
                <a:off x="6798013" y="2590550"/>
                <a:ext cx="0" cy="26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92" name="Google Shape;192;p25"/>
              <p:cNvSpPr/>
              <p:nvPr/>
            </p:nvSpPr>
            <p:spPr>
              <a:xfrm>
                <a:off x="7120975" y="2852750"/>
                <a:ext cx="368400" cy="3810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193" name="Google Shape;193;p25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170950" y="2987707"/>
                <a:ext cx="268425" cy="17550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94" name="Google Shape;194;p25"/>
              <p:cNvCxnSpPr/>
              <p:nvPr/>
            </p:nvCxnSpPr>
            <p:spPr>
              <a:xfrm rot="10800000">
                <a:off x="7255213" y="2590550"/>
                <a:ext cx="0" cy="26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5" name="Google Shape;195;p25"/>
              <p:cNvCxnSpPr/>
              <p:nvPr/>
            </p:nvCxnSpPr>
            <p:spPr>
              <a:xfrm rot="10800000">
                <a:off x="6798013" y="1371350"/>
                <a:ext cx="0" cy="26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6" name="Google Shape;196;p25"/>
              <p:cNvCxnSpPr/>
              <p:nvPr/>
            </p:nvCxnSpPr>
            <p:spPr>
              <a:xfrm rot="10800000">
                <a:off x="7255213" y="1371350"/>
                <a:ext cx="0" cy="26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7" name="Google Shape;197;p25"/>
              <p:cNvCxnSpPr/>
              <p:nvPr/>
            </p:nvCxnSpPr>
            <p:spPr>
              <a:xfrm rot="10800000">
                <a:off x="8490688" y="1371350"/>
                <a:ext cx="0" cy="26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98" name="Google Shape;198;p25"/>
              <p:cNvSpPr/>
              <p:nvPr/>
            </p:nvSpPr>
            <p:spPr>
              <a:xfrm>
                <a:off x="6608400" y="1046500"/>
                <a:ext cx="323700" cy="2958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199" name="Google Shape;199;p25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696775" y="1088950"/>
                <a:ext cx="202453" cy="210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0" name="Google Shape;200;p25"/>
              <p:cNvSpPr/>
              <p:nvPr/>
            </p:nvSpPr>
            <p:spPr>
              <a:xfrm>
                <a:off x="7065627" y="1046500"/>
                <a:ext cx="323700" cy="2958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" name="Google Shape;201;p25"/>
              <p:cNvSpPr/>
              <p:nvPr/>
            </p:nvSpPr>
            <p:spPr>
              <a:xfrm>
                <a:off x="8256554" y="961300"/>
                <a:ext cx="368400" cy="3810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" name="Google Shape;202;p25"/>
              <p:cNvSpPr/>
              <p:nvPr/>
            </p:nvSpPr>
            <p:spPr>
              <a:xfrm>
                <a:off x="8356500" y="2851375"/>
                <a:ext cx="368400" cy="3810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cxnSp>
            <p:nvCxnSpPr>
              <p:cNvPr id="203" name="Google Shape;203;p25"/>
              <p:cNvCxnSpPr/>
              <p:nvPr/>
            </p:nvCxnSpPr>
            <p:spPr>
              <a:xfrm rot="10800000">
                <a:off x="8490688" y="2590550"/>
                <a:ext cx="0" cy="26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pic>
            <p:nvPicPr>
              <p:cNvPr id="204" name="Google Shape;204;p25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8391613" y="2936425"/>
                <a:ext cx="298169" cy="210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25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7164725" y="1099150"/>
                <a:ext cx="180975" cy="190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25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8278825" y="1018450"/>
                <a:ext cx="323850" cy="266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26AD5CF0-5DF3-6E4F-BC8D-C456807C11A6}"/>
              </a:ext>
            </a:extLst>
          </p:cNvPr>
          <p:cNvGrpSpPr/>
          <p:nvPr/>
        </p:nvGrpSpPr>
        <p:grpSpPr>
          <a:xfrm>
            <a:off x="-109398" y="2272199"/>
            <a:ext cx="5889383" cy="3904416"/>
            <a:chOff x="-82049" y="1704149"/>
            <a:chExt cx="4417037" cy="2928312"/>
          </a:xfrm>
        </p:grpSpPr>
        <p:sp>
          <p:nvSpPr>
            <p:cNvPr id="3" name="橢圓圖說文字 2">
              <a:extLst>
                <a:ext uri="{FF2B5EF4-FFF2-40B4-BE49-F238E27FC236}">
                  <a16:creationId xmlns:a16="http://schemas.microsoft.com/office/drawing/2014/main" id="{C4F5B85A-C4B3-A845-931E-433DB2406DD2}"/>
                </a:ext>
              </a:extLst>
            </p:cNvPr>
            <p:cNvSpPr/>
            <p:nvPr/>
          </p:nvSpPr>
          <p:spPr>
            <a:xfrm rot="4081500">
              <a:off x="3907740" y="2592133"/>
              <a:ext cx="430348" cy="424148"/>
            </a:xfrm>
            <a:prstGeom prst="wedgeEllipseCallout">
              <a:avLst>
                <a:gd name="adj1" fmla="val -10374"/>
                <a:gd name="adj2" fmla="val 117449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8CF86F01-76AD-A649-A847-DC6A1C632AAD}"/>
                </a:ext>
              </a:extLst>
            </p:cNvPr>
            <p:cNvGrpSpPr/>
            <p:nvPr/>
          </p:nvGrpSpPr>
          <p:grpSpPr>
            <a:xfrm>
              <a:off x="-82049" y="1704149"/>
              <a:ext cx="3699162" cy="2928312"/>
              <a:chOff x="-82049" y="1704149"/>
              <a:chExt cx="3699162" cy="2928312"/>
            </a:xfrm>
          </p:grpSpPr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DB49981-2DDA-974C-85EB-600976BEF571}"/>
                  </a:ext>
                </a:extLst>
              </p:cNvPr>
              <p:cNvSpPr txBox="1"/>
              <p:nvPr/>
            </p:nvSpPr>
            <p:spPr>
              <a:xfrm>
                <a:off x="-82049" y="4255386"/>
                <a:ext cx="1535710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67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dimension</a:t>
                </a:r>
              </a:p>
            </p:txBody>
          </p:sp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7E62D347-FA1E-7E45-8D18-613DB052D986}"/>
                  </a:ext>
                </a:extLst>
              </p:cNvPr>
              <p:cNvGrpSpPr/>
              <p:nvPr/>
            </p:nvGrpSpPr>
            <p:grpSpPr>
              <a:xfrm>
                <a:off x="30288" y="1704149"/>
                <a:ext cx="3586825" cy="2527054"/>
                <a:chOff x="30288" y="1704149"/>
                <a:chExt cx="3586825" cy="2527054"/>
              </a:xfrm>
            </p:grpSpPr>
            <p:sp>
              <p:nvSpPr>
                <p:cNvPr id="178" name="Google Shape;178;p25"/>
                <p:cNvSpPr/>
                <p:nvPr/>
              </p:nvSpPr>
              <p:spPr>
                <a:xfrm>
                  <a:off x="897413" y="1706466"/>
                  <a:ext cx="2719700" cy="2524737"/>
                </a:xfrm>
                <a:prstGeom prst="homePlate">
                  <a:avLst>
                    <a:gd name="adj" fmla="val 19883"/>
                  </a:avLst>
                </a:prstGeom>
                <a:solidFill>
                  <a:schemeClr val="dk1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aphicFrame>
              <p:nvGraphicFramePr>
                <p:cNvPr id="179" name="Google Shape;179;p25"/>
                <p:cNvGraphicFramePr/>
                <p:nvPr>
                  <p:extLst/>
                </p:nvPr>
              </p:nvGraphicFramePr>
              <p:xfrm>
                <a:off x="912295" y="1704149"/>
                <a:ext cx="1677037" cy="1881488"/>
              </p:xfrm>
              <a:graphic>
                <a:graphicData uri="http://schemas.openxmlformats.org/drawingml/2006/table">
                  <a:tbl>
                    <a:tblPr>
                      <a:noFill/>
                    </a:tblPr>
                    <a:tblGrid>
                      <a:gridCol w="2236049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</a:tblGrid>
                    <a:tr h="740931">
                      <a:tc>
                        <a:txBody>
                          <a:bodyPr/>
                          <a:lstStyle/>
                          <a:p>
                            <a:pPr marL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zh-TW" sz="1700" dirty="0">
                                <a:solidFill>
                                  <a:schemeClr val="lt1"/>
                                </a:solidFill>
                              </a:rPr>
                              <a:t>word vector</a:t>
                            </a:r>
                            <a:endParaRPr sz="1700" dirty="0">
                              <a:solidFill>
                                <a:schemeClr val="lt1"/>
                              </a:solidFill>
                            </a:endParaRPr>
                          </a:p>
                        </a:txBody>
                        <a:tcPr marL="91425" marR="91425" marT="91425" marB="91425">
                          <a:lnL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L>
                          <a:lnR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R>
                          <a:lnT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T>
                          <a:lnB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356857">
                      <a:tc>
                        <a:txBody>
                          <a:bodyPr/>
                          <a:lstStyle/>
                          <a:p>
                            <a:pPr marL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zh-TW" sz="1700" dirty="0">
                                <a:solidFill>
                                  <a:schemeClr val="lt1"/>
                                </a:solidFill>
                              </a:rPr>
                              <a:t>NER tag embedding</a:t>
                            </a:r>
                            <a:endParaRPr sz="1700" dirty="0">
                              <a:solidFill>
                                <a:schemeClr val="lt1"/>
                              </a:solidFill>
                            </a:endParaRPr>
                          </a:p>
                        </a:txBody>
                        <a:tcPr marL="91425" marR="91425" marT="91425" marB="91425">
                          <a:lnL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L>
                          <a:lnR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R>
                          <a:lnT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T>
                          <a:lnB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356857">
                      <a:tc>
                        <a:txBody>
                          <a:bodyPr/>
                          <a:lstStyle/>
                          <a:p>
                            <a:pPr marL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zh-TW" sz="1700" dirty="0">
                                <a:solidFill>
                                  <a:schemeClr val="lt1"/>
                                </a:solidFill>
                              </a:rPr>
                              <a:t>POS tag embedding</a:t>
                            </a:r>
                            <a:endParaRPr sz="1700" dirty="0">
                              <a:solidFill>
                                <a:schemeClr val="lt1"/>
                              </a:solidFill>
                            </a:endParaRPr>
                          </a:p>
                        </a:txBody>
                        <a:tcPr marL="91425" marR="91425" marT="91425" marB="91425">
                          <a:lnL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L>
                          <a:lnR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R>
                          <a:lnT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T>
                          <a:lnB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356857">
                      <a:tc>
                        <a:txBody>
                          <a:bodyPr/>
                          <a:lstStyle/>
                          <a:p>
                            <a:pPr marL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zh-TW" sz="1700" dirty="0">
                                <a:solidFill>
                                  <a:schemeClr val="lt1"/>
                                </a:solidFill>
                              </a:rPr>
                              <a:t>content word</a:t>
                            </a:r>
                            <a:endParaRPr sz="1700" dirty="0">
                              <a:solidFill>
                                <a:schemeClr val="lt1"/>
                              </a:solidFill>
                            </a:endParaRPr>
                          </a:p>
                        </a:txBody>
                        <a:tcPr marL="91425" marR="91425" marT="91425" marB="91425">
                          <a:lnL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L>
                          <a:lnR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R>
                          <a:lnT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T>
                          <a:lnB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356857">
                      <a:tc>
                        <a:txBody>
                          <a:bodyPr/>
                          <a:lstStyle/>
                          <a:p>
                            <a:pPr marL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zh-TW" sz="1700" dirty="0">
                                <a:solidFill>
                                  <a:schemeClr val="lt1"/>
                                </a:solidFill>
                              </a:rPr>
                              <a:t>position of </a:t>
                            </a:r>
                            <a:r>
                              <a:rPr lang="en-US" altLang="zh-TW" sz="1700" dirty="0">
                                <a:solidFill>
                                  <a:schemeClr val="lt1"/>
                                </a:solidFill>
                              </a:rPr>
                              <a:t>a and c</a:t>
                            </a:r>
                            <a:endParaRPr sz="1700" dirty="0">
                              <a:solidFill>
                                <a:schemeClr val="lt1"/>
                              </a:solidFill>
                            </a:endParaRPr>
                          </a:p>
                        </a:txBody>
                        <a:tcPr marL="91425" marR="91425" marT="91425" marB="91425">
                          <a:lnL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L>
                          <a:lnR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R>
                          <a:lnT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T>
                          <a:lnB w="9525" cap="flat" cmpd="sng">
                            <a:solidFill>
                              <a:schemeClr val="accent4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</a:tbl>
                </a:graphicData>
              </a:graphic>
            </p:graphicFrame>
            <p:sp>
              <p:nvSpPr>
                <p:cNvPr id="180" name="Google Shape;180;p25"/>
                <p:cNvSpPr/>
                <p:nvPr/>
              </p:nvSpPr>
              <p:spPr>
                <a:xfrm rot="10800000">
                  <a:off x="641276" y="1729626"/>
                  <a:ext cx="203649" cy="697211"/>
                </a:xfrm>
                <a:prstGeom prst="rightBrace">
                  <a:avLst>
                    <a:gd name="adj1" fmla="val 50000"/>
                    <a:gd name="adj2" fmla="val 52603"/>
                  </a:avLst>
                </a:prstGeom>
                <a:no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1" name="Google Shape;181;p25"/>
                <p:cNvSpPr txBox="1"/>
                <p:nvPr/>
              </p:nvSpPr>
              <p:spPr>
                <a:xfrm>
                  <a:off x="30288" y="1850509"/>
                  <a:ext cx="700513" cy="4924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:r>
                    <a:rPr lang="en-US" altLang="zh-TW" sz="2667" dirty="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300</a:t>
                  </a:r>
                </a:p>
              </p:txBody>
            </p:sp>
            <p:sp>
              <p:nvSpPr>
                <p:cNvPr id="39" name="Google Shape;180;p25">
                  <a:extLst>
                    <a:ext uri="{FF2B5EF4-FFF2-40B4-BE49-F238E27FC236}">
                      <a16:creationId xmlns:a16="http://schemas.microsoft.com/office/drawing/2014/main" id="{D94B69FA-F9E7-2244-AFFF-F3FC8B440F60}"/>
                    </a:ext>
                  </a:extLst>
                </p:cNvPr>
                <p:cNvSpPr/>
                <p:nvPr/>
              </p:nvSpPr>
              <p:spPr>
                <a:xfrm rot="10800000">
                  <a:off x="617749" y="2426837"/>
                  <a:ext cx="227175" cy="424538"/>
                </a:xfrm>
                <a:prstGeom prst="rightBrace">
                  <a:avLst>
                    <a:gd name="adj1" fmla="val 50000"/>
                    <a:gd name="adj2" fmla="val 52603"/>
                  </a:avLst>
                </a:prstGeom>
                <a:no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0" name="Google Shape;181;p25">
                  <a:extLst>
                    <a:ext uri="{FF2B5EF4-FFF2-40B4-BE49-F238E27FC236}">
                      <a16:creationId xmlns:a16="http://schemas.microsoft.com/office/drawing/2014/main" id="{7047C107-4944-C84E-875E-30AB45678683}"/>
                    </a:ext>
                  </a:extLst>
                </p:cNvPr>
                <p:cNvSpPr txBox="1"/>
                <p:nvPr/>
              </p:nvSpPr>
              <p:spPr>
                <a:xfrm>
                  <a:off x="183434" y="2383173"/>
                  <a:ext cx="534973" cy="4924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:r>
                    <a:rPr lang="en-US" altLang="zh-TW" sz="2667" dirty="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16</a:t>
                  </a:r>
                </a:p>
              </p:txBody>
            </p:sp>
            <p:sp>
              <p:nvSpPr>
                <p:cNvPr id="41" name="Google Shape;180;p25">
                  <a:extLst>
                    <a:ext uri="{FF2B5EF4-FFF2-40B4-BE49-F238E27FC236}">
                      <a16:creationId xmlns:a16="http://schemas.microsoft.com/office/drawing/2014/main" id="{1BEC3C71-1FF9-EE44-AEC3-8EF62B250858}"/>
                    </a:ext>
                  </a:extLst>
                </p:cNvPr>
                <p:cNvSpPr/>
                <p:nvPr/>
              </p:nvSpPr>
              <p:spPr>
                <a:xfrm rot="10800000">
                  <a:off x="607901" y="2870838"/>
                  <a:ext cx="227175" cy="424538"/>
                </a:xfrm>
                <a:prstGeom prst="rightBrace">
                  <a:avLst>
                    <a:gd name="adj1" fmla="val 50000"/>
                    <a:gd name="adj2" fmla="val 52603"/>
                  </a:avLst>
                </a:prstGeom>
                <a:no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2" name="Google Shape;180;p25">
                  <a:extLst>
                    <a:ext uri="{FF2B5EF4-FFF2-40B4-BE49-F238E27FC236}">
                      <a16:creationId xmlns:a16="http://schemas.microsoft.com/office/drawing/2014/main" id="{C45385CE-49A9-8844-9C4B-A2AAA94D4920}"/>
                    </a:ext>
                  </a:extLst>
                </p:cNvPr>
                <p:cNvSpPr/>
                <p:nvPr/>
              </p:nvSpPr>
              <p:spPr>
                <a:xfrm rot="10800000">
                  <a:off x="617749" y="3317231"/>
                  <a:ext cx="227175" cy="424538"/>
                </a:xfrm>
                <a:prstGeom prst="rightBrace">
                  <a:avLst>
                    <a:gd name="adj1" fmla="val 50000"/>
                    <a:gd name="adj2" fmla="val 52603"/>
                  </a:avLst>
                </a:prstGeom>
                <a:no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" name="Google Shape;180;p25">
                  <a:extLst>
                    <a:ext uri="{FF2B5EF4-FFF2-40B4-BE49-F238E27FC236}">
                      <a16:creationId xmlns:a16="http://schemas.microsoft.com/office/drawing/2014/main" id="{35BF20F1-8514-234D-9937-9BC2F6CCF908}"/>
                    </a:ext>
                  </a:extLst>
                </p:cNvPr>
                <p:cNvSpPr/>
                <p:nvPr/>
              </p:nvSpPr>
              <p:spPr>
                <a:xfrm rot="10800000">
                  <a:off x="617749" y="3788262"/>
                  <a:ext cx="227175" cy="424538"/>
                </a:xfrm>
                <a:prstGeom prst="rightBrace">
                  <a:avLst>
                    <a:gd name="adj1" fmla="val 50000"/>
                    <a:gd name="adj2" fmla="val 52603"/>
                  </a:avLst>
                </a:prstGeom>
                <a:no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" name="Google Shape;181;p25">
                  <a:extLst>
                    <a:ext uri="{FF2B5EF4-FFF2-40B4-BE49-F238E27FC236}">
                      <a16:creationId xmlns:a16="http://schemas.microsoft.com/office/drawing/2014/main" id="{039E0E85-683F-4F43-AF94-A213A113002E}"/>
                    </a:ext>
                  </a:extLst>
                </p:cNvPr>
                <p:cNvSpPr txBox="1"/>
                <p:nvPr/>
              </p:nvSpPr>
              <p:spPr>
                <a:xfrm>
                  <a:off x="183434" y="2829255"/>
                  <a:ext cx="534973" cy="4924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:r>
                    <a:rPr lang="en-US" altLang="zh-TW" sz="2667" dirty="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16</a:t>
                  </a:r>
                </a:p>
              </p:txBody>
            </p:sp>
            <p:sp>
              <p:nvSpPr>
                <p:cNvPr id="45" name="Google Shape;181;p25">
                  <a:extLst>
                    <a:ext uri="{FF2B5EF4-FFF2-40B4-BE49-F238E27FC236}">
                      <a16:creationId xmlns:a16="http://schemas.microsoft.com/office/drawing/2014/main" id="{457FBF6C-4DFB-5144-9F43-1EAA02E4E6A8}"/>
                    </a:ext>
                  </a:extLst>
                </p:cNvPr>
                <p:cNvSpPr txBox="1"/>
                <p:nvPr/>
              </p:nvSpPr>
              <p:spPr>
                <a:xfrm>
                  <a:off x="170865" y="3285512"/>
                  <a:ext cx="534973" cy="4924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:r>
                    <a:rPr lang="en-US" altLang="zh-TW" sz="2667" dirty="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16</a:t>
                  </a:r>
                </a:p>
              </p:txBody>
            </p:sp>
            <p:sp>
              <p:nvSpPr>
                <p:cNvPr id="46" name="Google Shape;181;p25">
                  <a:extLst>
                    <a:ext uri="{FF2B5EF4-FFF2-40B4-BE49-F238E27FC236}">
                      <a16:creationId xmlns:a16="http://schemas.microsoft.com/office/drawing/2014/main" id="{DA4F66E3-3408-254E-BD32-5B6A854CF999}"/>
                    </a:ext>
                  </a:extLst>
                </p:cNvPr>
                <p:cNvSpPr txBox="1"/>
                <p:nvPr/>
              </p:nvSpPr>
              <p:spPr>
                <a:xfrm>
                  <a:off x="170865" y="3735691"/>
                  <a:ext cx="534973" cy="4924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spAutoFit/>
                </a:bodyPr>
                <a:lstStyle/>
                <a:p>
                  <a:r>
                    <a:rPr lang="en-US" altLang="zh-TW" sz="2667" dirty="0">
                      <a:solidFill>
                        <a:schemeClr val="dk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16</a:t>
                  </a:r>
                </a:p>
              </p:txBody>
            </p:sp>
          </p:grpSp>
        </p:grp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32408A-E78C-0049-BDA7-9FEE2A8385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23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圖片 90">
            <a:extLst>
              <a:ext uri="{FF2B5EF4-FFF2-40B4-BE49-F238E27FC236}">
                <a16:creationId xmlns:a16="http://schemas.microsoft.com/office/drawing/2014/main" id="{D2C01BC8-E989-D64B-85E5-22811DB34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04" b="4469"/>
          <a:stretch/>
        </p:blipFill>
        <p:spPr>
          <a:xfrm>
            <a:off x="5131856" y="1895429"/>
            <a:ext cx="1079512" cy="448203"/>
          </a:xfrm>
          <a:prstGeom prst="rect">
            <a:avLst/>
          </a:prstGeom>
        </p:spPr>
      </p:pic>
      <p:grpSp>
        <p:nvGrpSpPr>
          <p:cNvPr id="81" name="群組 80">
            <a:extLst>
              <a:ext uri="{FF2B5EF4-FFF2-40B4-BE49-F238E27FC236}">
                <a16:creationId xmlns:a16="http://schemas.microsoft.com/office/drawing/2014/main" id="{4A9BEB1D-4A25-9B4A-8B0D-B90B4C41426D}"/>
              </a:ext>
            </a:extLst>
          </p:cNvPr>
          <p:cNvGrpSpPr/>
          <p:nvPr/>
        </p:nvGrpSpPr>
        <p:grpSpPr>
          <a:xfrm>
            <a:off x="215175" y="4570342"/>
            <a:ext cx="11767389" cy="2136615"/>
            <a:chOff x="161381" y="3427756"/>
            <a:chExt cx="8825542" cy="1602461"/>
          </a:xfrm>
        </p:grpSpPr>
        <p:sp>
          <p:nvSpPr>
            <p:cNvPr id="220" name="Google Shape;220;p26"/>
            <p:cNvSpPr/>
            <p:nvPr/>
          </p:nvSpPr>
          <p:spPr>
            <a:xfrm>
              <a:off x="3692204" y="4663765"/>
              <a:ext cx="271157" cy="256396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223" name="Google Shape;22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39710" y="4704195"/>
              <a:ext cx="177326" cy="1557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" name="群組 78">
              <a:extLst>
                <a:ext uri="{FF2B5EF4-FFF2-40B4-BE49-F238E27FC236}">
                  <a16:creationId xmlns:a16="http://schemas.microsoft.com/office/drawing/2014/main" id="{5C5BBC12-644A-E14D-86A6-3378FC60F8DC}"/>
                </a:ext>
              </a:extLst>
            </p:cNvPr>
            <p:cNvGrpSpPr/>
            <p:nvPr/>
          </p:nvGrpSpPr>
          <p:grpSpPr>
            <a:xfrm>
              <a:off x="161381" y="3427756"/>
              <a:ext cx="8825542" cy="1602461"/>
              <a:chOff x="161381" y="3427756"/>
              <a:chExt cx="8825542" cy="1602461"/>
            </a:xfrm>
          </p:grpSpPr>
          <p:grpSp>
            <p:nvGrpSpPr>
              <p:cNvPr id="70" name="群組 69">
                <a:extLst>
                  <a:ext uri="{FF2B5EF4-FFF2-40B4-BE49-F238E27FC236}">
                    <a16:creationId xmlns:a16="http://schemas.microsoft.com/office/drawing/2014/main" id="{5E971F5A-4DD7-C142-878A-B927636B4650}"/>
                  </a:ext>
                </a:extLst>
              </p:cNvPr>
              <p:cNvGrpSpPr/>
              <p:nvPr/>
            </p:nvGrpSpPr>
            <p:grpSpPr>
              <a:xfrm>
                <a:off x="3833837" y="3453619"/>
                <a:ext cx="3292833" cy="1481580"/>
                <a:chOff x="3827824" y="3442361"/>
                <a:chExt cx="3292833" cy="1481580"/>
              </a:xfrm>
            </p:grpSpPr>
            <p:cxnSp>
              <p:nvCxnSpPr>
                <p:cNvPr id="224" name="Google Shape;224;p26"/>
                <p:cNvCxnSpPr/>
                <p:nvPr/>
              </p:nvCxnSpPr>
              <p:spPr>
                <a:xfrm rot="10800000">
                  <a:off x="4091372" y="4466433"/>
                  <a:ext cx="272933" cy="19734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225" name="Google Shape;225;p26"/>
                <p:cNvCxnSpPr/>
                <p:nvPr/>
              </p:nvCxnSpPr>
              <p:spPr>
                <a:xfrm rot="10800000" flipH="1">
                  <a:off x="3827824" y="4458115"/>
                  <a:ext cx="263548" cy="21397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grpSp>
              <p:nvGrpSpPr>
                <p:cNvPr id="69" name="群組 68">
                  <a:extLst>
                    <a:ext uri="{FF2B5EF4-FFF2-40B4-BE49-F238E27FC236}">
                      <a16:creationId xmlns:a16="http://schemas.microsoft.com/office/drawing/2014/main" id="{7A9DA007-C49E-2F46-A165-9DAD93E09944}"/>
                    </a:ext>
                  </a:extLst>
                </p:cNvPr>
                <p:cNvGrpSpPr/>
                <p:nvPr/>
              </p:nvGrpSpPr>
              <p:grpSpPr>
                <a:xfrm>
                  <a:off x="3850746" y="3442361"/>
                  <a:ext cx="3269911" cy="1481580"/>
                  <a:chOff x="3850746" y="3442361"/>
                  <a:chExt cx="3269911" cy="1481580"/>
                </a:xfrm>
              </p:grpSpPr>
              <p:pic>
                <p:nvPicPr>
                  <p:cNvPr id="215" name="Google Shape;215;p26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4275886" y="4684118"/>
                    <a:ext cx="204361" cy="19645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7" name="群組 6">
                    <a:extLst>
                      <a:ext uri="{FF2B5EF4-FFF2-40B4-BE49-F238E27FC236}">
                        <a16:creationId xmlns:a16="http://schemas.microsoft.com/office/drawing/2014/main" id="{1E1153EA-A90E-A046-9343-6E698D7D0452}"/>
                      </a:ext>
                    </a:extLst>
                  </p:cNvPr>
                  <p:cNvGrpSpPr/>
                  <p:nvPr/>
                </p:nvGrpSpPr>
                <p:grpSpPr>
                  <a:xfrm>
                    <a:off x="5354173" y="3442361"/>
                    <a:ext cx="358668" cy="275527"/>
                    <a:chOff x="6090374" y="2736349"/>
                    <a:chExt cx="424200" cy="397500"/>
                  </a:xfrm>
                </p:grpSpPr>
                <p:sp>
                  <p:nvSpPr>
                    <p:cNvPr id="216" name="Google Shape;216;p26"/>
                    <p:cNvSpPr/>
                    <p:nvPr/>
                  </p:nvSpPr>
                  <p:spPr>
                    <a:xfrm>
                      <a:off x="6090374" y="2736349"/>
                      <a:ext cx="424200" cy="397500"/>
                    </a:xfrm>
                    <a:prstGeom prst="ellipse">
                      <a:avLst/>
                    </a:prstGeom>
                    <a:noFill/>
                    <a:ln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  <p:pic>
                  <p:nvPicPr>
                    <p:cNvPr id="217" name="Google Shape;217;p26"/>
                    <p:cNvPicPr preferRelativeResize="0"/>
                    <p:nvPr/>
                  </p:nvPicPr>
                  <p:blipFill rotWithShape="1">
                    <a:blip r:embed="rId6">
                      <a:alphaModFix/>
                    </a:blip>
                    <a:srcRect l="3236" t="3857" r="3236" b="3857"/>
                    <a:stretch/>
                  </p:blipFill>
                  <p:spPr>
                    <a:xfrm>
                      <a:off x="6142124" y="2793421"/>
                      <a:ext cx="320700" cy="2834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pic>
                <p:nvPicPr>
                  <p:cNvPr id="227" name="Google Shape;227;p26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l="12187" t="13461" r="8" b="25"/>
                  <a:stretch/>
                </p:blipFill>
                <p:spPr>
                  <a:xfrm>
                    <a:off x="3857566" y="4209396"/>
                    <a:ext cx="350940" cy="1973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66" name="群組 65">
                    <a:extLst>
                      <a:ext uri="{FF2B5EF4-FFF2-40B4-BE49-F238E27FC236}">
                        <a16:creationId xmlns:a16="http://schemas.microsoft.com/office/drawing/2014/main" id="{6828665F-2072-154F-A0A6-5F6CE20030E1}"/>
                      </a:ext>
                    </a:extLst>
                  </p:cNvPr>
                  <p:cNvGrpSpPr/>
                  <p:nvPr/>
                </p:nvGrpSpPr>
                <p:grpSpPr>
                  <a:xfrm>
                    <a:off x="3850746" y="3735343"/>
                    <a:ext cx="3269911" cy="1188598"/>
                    <a:chOff x="3831629" y="3731553"/>
                    <a:chExt cx="3269911" cy="1188598"/>
                  </a:xfrm>
                </p:grpSpPr>
                <p:pic>
                  <p:nvPicPr>
                    <p:cNvPr id="213" name="Google Shape;213;p26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t="24844" r="4961" b="7478"/>
                    <a:stretch/>
                  </p:blipFill>
                  <p:spPr>
                    <a:xfrm>
                      <a:off x="4323912" y="3731553"/>
                      <a:ext cx="2777628" cy="6145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214" name="Google Shape;214;p26"/>
                    <p:cNvSpPr/>
                    <p:nvPr/>
                  </p:nvSpPr>
                  <p:spPr>
                    <a:xfrm>
                      <a:off x="4242550" y="4644576"/>
                      <a:ext cx="271157" cy="275575"/>
                    </a:xfrm>
                    <a:prstGeom prst="ellipse">
                      <a:avLst/>
                    </a:prstGeom>
                    <a:noFill/>
                    <a:ln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 dirty="0"/>
                    </a:p>
                  </p:txBody>
                </p:sp>
                <p:sp>
                  <p:nvSpPr>
                    <p:cNvPr id="226" name="Google Shape;226;p26"/>
                    <p:cNvSpPr/>
                    <p:nvPr/>
                  </p:nvSpPr>
                  <p:spPr>
                    <a:xfrm>
                      <a:off x="3831629" y="4149717"/>
                      <a:ext cx="402804" cy="316700"/>
                    </a:xfrm>
                    <a:prstGeom prst="ellipse">
                      <a:avLst/>
                    </a:prstGeom>
                    <a:noFill/>
                    <a:ln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endParaRPr sz="2400"/>
                    </a:p>
                  </p:txBody>
                </p:sp>
                <p:pic>
                  <p:nvPicPr>
                    <p:cNvPr id="218" name="Google Shape;218;p26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 b="6812"/>
                    <a:stretch/>
                  </p:blipFill>
                  <p:spPr>
                    <a:xfrm>
                      <a:off x="6511727" y="3873423"/>
                      <a:ext cx="234752" cy="2132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</p:grpSp>
            <p:cxnSp>
              <p:nvCxnSpPr>
                <p:cNvPr id="228" name="Google Shape;228;p26"/>
                <p:cNvCxnSpPr>
                  <a:cxnSpLocks/>
                </p:cNvCxnSpPr>
                <p:nvPr/>
              </p:nvCxnSpPr>
              <p:spPr>
                <a:xfrm flipV="1">
                  <a:off x="4033036" y="3944043"/>
                  <a:ext cx="480671" cy="212536"/>
                </a:xfrm>
                <a:prstGeom prst="bentConnector3">
                  <a:avLst>
                    <a:gd name="adj1" fmla="val -3615"/>
                  </a:avLst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</p:grpSp>
          <p:pic>
            <p:nvPicPr>
              <p:cNvPr id="219" name="Google Shape;219;p26"/>
              <p:cNvPicPr preferRelativeResize="0"/>
              <p:nvPr/>
            </p:nvPicPr>
            <p:blipFill rotWithShape="1">
              <a:blip r:embed="rId10">
                <a:alphaModFix/>
              </a:blip>
              <a:srcRect b="83262"/>
              <a:stretch/>
            </p:blipFill>
            <p:spPr>
              <a:xfrm>
                <a:off x="161381" y="3427756"/>
                <a:ext cx="2735200" cy="310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圖片 29">
                <a:extLst>
                  <a:ext uri="{FF2B5EF4-FFF2-40B4-BE49-F238E27FC236}">
                    <a16:creationId xmlns:a16="http://schemas.microsoft.com/office/drawing/2014/main" id="{7C7F3336-B87F-7241-914A-4CCD69167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1968" y="3783255"/>
                <a:ext cx="1774955" cy="1246962"/>
              </a:xfrm>
              <a:prstGeom prst="rect">
                <a:avLst/>
              </a:prstGeom>
            </p:spPr>
          </p:pic>
        </p:grpSp>
      </p:grpSp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dirty="0"/>
              <a:t>Seq2Seq-based : </a:t>
            </a:r>
            <a:endParaRPr dirty="0"/>
          </a:p>
          <a:p>
            <a:r>
              <a:rPr lang="zh-TW" dirty="0"/>
              <a:t>Decoder</a:t>
            </a:r>
            <a:endParaRPr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49C2790-B14F-8544-92C8-FE62B6BD15DC}"/>
              </a:ext>
            </a:extLst>
          </p:cNvPr>
          <p:cNvSpPr txBox="1"/>
          <p:nvPr/>
        </p:nvSpPr>
        <p:spPr>
          <a:xfrm>
            <a:off x="3022601" y="-914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sz="2400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981DF423-B5AC-284C-ABE2-3F8C9C188309}"/>
              </a:ext>
            </a:extLst>
          </p:cNvPr>
          <p:cNvGrpSpPr/>
          <p:nvPr/>
        </p:nvGrpSpPr>
        <p:grpSpPr>
          <a:xfrm>
            <a:off x="3099068" y="1920838"/>
            <a:ext cx="3383083" cy="812527"/>
            <a:chOff x="2324301" y="1440628"/>
            <a:chExt cx="2537312" cy="609395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45A53FF3-FF05-2643-A05B-01CF2CA2125E}"/>
                </a:ext>
              </a:extLst>
            </p:cNvPr>
            <p:cNvGrpSpPr/>
            <p:nvPr/>
          </p:nvGrpSpPr>
          <p:grpSpPr>
            <a:xfrm>
              <a:off x="2324301" y="1467351"/>
              <a:ext cx="1526445" cy="582672"/>
              <a:chOff x="2324301" y="1467351"/>
              <a:chExt cx="1526445" cy="582672"/>
            </a:xfrm>
          </p:grpSpPr>
          <p:cxnSp>
            <p:nvCxnSpPr>
              <p:cNvPr id="14" name="肘形接點 13">
                <a:extLst>
                  <a:ext uri="{FF2B5EF4-FFF2-40B4-BE49-F238E27FC236}">
                    <a16:creationId xmlns:a16="http://schemas.microsoft.com/office/drawing/2014/main" id="{9D08B40D-6EA7-7B4E-837E-F34660E0EF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4301" y="1637456"/>
                <a:ext cx="1145660" cy="412567"/>
              </a:xfrm>
              <a:prstGeom prst="bentConnector3">
                <a:avLst>
                  <a:gd name="adj1" fmla="val -89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2601065-D3E7-004A-8D25-4C2F14AE31E8}"/>
                  </a:ext>
                </a:extLst>
              </p:cNvPr>
              <p:cNvSpPr txBox="1"/>
              <p:nvPr/>
            </p:nvSpPr>
            <p:spPr>
              <a:xfrm>
                <a:off x="3593569" y="1467351"/>
                <a:ext cx="257177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2400" dirty="0"/>
                  <a:t>X</a:t>
                </a:r>
                <a:endParaRPr kumimoji="1" lang="zh-TW" altLang="en-US" sz="2400" dirty="0"/>
              </a:p>
            </p:txBody>
          </p:sp>
        </p:grpSp>
        <p:sp>
          <p:nvSpPr>
            <p:cNvPr id="85" name="圓角矩形 84">
              <a:extLst>
                <a:ext uri="{FF2B5EF4-FFF2-40B4-BE49-F238E27FC236}">
                  <a16:creationId xmlns:a16="http://schemas.microsoft.com/office/drawing/2014/main" id="{B3BF99C8-D2F1-E34E-85BC-026B62F24FF8}"/>
                </a:ext>
              </a:extLst>
            </p:cNvPr>
            <p:cNvSpPr/>
            <p:nvPr/>
          </p:nvSpPr>
          <p:spPr>
            <a:xfrm>
              <a:off x="3593487" y="1440628"/>
              <a:ext cx="1268126" cy="334500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D8385577-6BBB-2D45-8EA9-B1F6E7FFE637}"/>
              </a:ext>
            </a:extLst>
          </p:cNvPr>
          <p:cNvGrpSpPr/>
          <p:nvPr/>
        </p:nvGrpSpPr>
        <p:grpSpPr>
          <a:xfrm>
            <a:off x="4467047" y="1092560"/>
            <a:ext cx="3298675" cy="891809"/>
            <a:chOff x="3350285" y="819419"/>
            <a:chExt cx="2474006" cy="668857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26CF257-9CAE-C24F-B93A-2380088F6574}"/>
                </a:ext>
              </a:extLst>
            </p:cNvPr>
            <p:cNvSpPr/>
            <p:nvPr/>
          </p:nvSpPr>
          <p:spPr>
            <a:xfrm>
              <a:off x="3350285" y="819419"/>
              <a:ext cx="987553" cy="303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cxnSp>
          <p:nvCxnSpPr>
            <p:cNvPr id="88" name="直線箭頭接點 87">
              <a:extLst>
                <a:ext uri="{FF2B5EF4-FFF2-40B4-BE49-F238E27FC236}">
                  <a16:creationId xmlns:a16="http://schemas.microsoft.com/office/drawing/2014/main" id="{C81C544B-865C-084A-BDC8-B855B6360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2239" y="1113574"/>
              <a:ext cx="198102" cy="334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箭頭接點 89">
              <a:extLst>
                <a:ext uri="{FF2B5EF4-FFF2-40B4-BE49-F238E27FC236}">
                  <a16:creationId xmlns:a16="http://schemas.microsoft.com/office/drawing/2014/main" id="{B2D44130-FB5C-F04A-9441-7D7DEDD997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35885" y="1123206"/>
              <a:ext cx="188406" cy="365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A383FCD4-E849-CF4F-8726-F807588C086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1932"/>
          <a:stretch/>
        </p:blipFill>
        <p:spPr>
          <a:xfrm>
            <a:off x="136329" y="5655169"/>
            <a:ext cx="3123020" cy="97373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BDF9E545-1DD9-3147-A9EE-894F38EDC8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514" y="5148278"/>
            <a:ext cx="4097508" cy="473581"/>
          </a:xfrm>
          <a:prstGeom prst="rect">
            <a:avLst/>
          </a:prstGeom>
        </p:spPr>
      </p:pic>
      <p:grpSp>
        <p:nvGrpSpPr>
          <p:cNvPr id="93" name="群組 92">
            <a:extLst>
              <a:ext uri="{FF2B5EF4-FFF2-40B4-BE49-F238E27FC236}">
                <a16:creationId xmlns:a16="http://schemas.microsoft.com/office/drawing/2014/main" id="{BC5AE442-F2CB-4C41-B346-A8846B69512B}"/>
              </a:ext>
            </a:extLst>
          </p:cNvPr>
          <p:cNvGrpSpPr/>
          <p:nvPr/>
        </p:nvGrpSpPr>
        <p:grpSpPr>
          <a:xfrm>
            <a:off x="5087485" y="1356862"/>
            <a:ext cx="6974006" cy="4861493"/>
            <a:chOff x="3815613" y="1017646"/>
            <a:chExt cx="5230504" cy="3646120"/>
          </a:xfrm>
        </p:grpSpPr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A1E2C7CE-5ABE-E342-8E84-522835BB8AB7}"/>
                </a:ext>
              </a:extLst>
            </p:cNvPr>
            <p:cNvGrpSpPr/>
            <p:nvPr/>
          </p:nvGrpSpPr>
          <p:grpSpPr>
            <a:xfrm>
              <a:off x="3815613" y="1017646"/>
              <a:ext cx="5230504" cy="3646120"/>
              <a:chOff x="3827784" y="1017646"/>
              <a:chExt cx="5230504" cy="3646120"/>
            </a:xfrm>
          </p:grpSpPr>
          <p:grpSp>
            <p:nvGrpSpPr>
              <p:cNvPr id="48" name="群組 47">
                <a:extLst>
                  <a:ext uri="{FF2B5EF4-FFF2-40B4-BE49-F238E27FC236}">
                    <a16:creationId xmlns:a16="http://schemas.microsoft.com/office/drawing/2014/main" id="{F38549A8-3491-5347-A24B-0CFAE100112A}"/>
                  </a:ext>
                </a:extLst>
              </p:cNvPr>
              <p:cNvGrpSpPr/>
              <p:nvPr/>
            </p:nvGrpSpPr>
            <p:grpSpPr>
              <a:xfrm>
                <a:off x="3827784" y="1353573"/>
                <a:ext cx="5230504" cy="3310193"/>
                <a:chOff x="3827784" y="1353573"/>
                <a:chExt cx="5230504" cy="3310193"/>
              </a:xfrm>
            </p:grpSpPr>
            <p:grpSp>
              <p:nvGrpSpPr>
                <p:cNvPr id="10" name="群組 9">
                  <a:extLst>
                    <a:ext uri="{FF2B5EF4-FFF2-40B4-BE49-F238E27FC236}">
                      <a16:creationId xmlns:a16="http://schemas.microsoft.com/office/drawing/2014/main" id="{D9F13DD6-B4B5-8245-8397-A98B64BD6C08}"/>
                    </a:ext>
                  </a:extLst>
                </p:cNvPr>
                <p:cNvGrpSpPr/>
                <p:nvPr/>
              </p:nvGrpSpPr>
              <p:grpSpPr>
                <a:xfrm>
                  <a:off x="6897167" y="2329307"/>
                  <a:ext cx="2161121" cy="787491"/>
                  <a:chOff x="6897167" y="2329307"/>
                  <a:chExt cx="2161121" cy="787491"/>
                </a:xfrm>
              </p:grpSpPr>
              <p:grpSp>
                <p:nvGrpSpPr>
                  <p:cNvPr id="52" name="群組 51">
                    <a:extLst>
                      <a:ext uri="{FF2B5EF4-FFF2-40B4-BE49-F238E27FC236}">
                        <a16:creationId xmlns:a16="http://schemas.microsoft.com/office/drawing/2014/main" id="{F406167B-029A-AC44-BFE6-45BADE5EB85F}"/>
                      </a:ext>
                    </a:extLst>
                  </p:cNvPr>
                  <p:cNvGrpSpPr/>
                  <p:nvPr/>
                </p:nvGrpSpPr>
                <p:grpSpPr>
                  <a:xfrm>
                    <a:off x="6900499" y="2329307"/>
                    <a:ext cx="1844359" cy="415277"/>
                    <a:chOff x="2844800" y="1651002"/>
                    <a:chExt cx="1548338" cy="1142998"/>
                  </a:xfrm>
                </p:grpSpPr>
                <p:sp>
                  <p:nvSpPr>
                    <p:cNvPr id="53" name="矩形 52">
                      <a:extLst>
                        <a:ext uri="{FF2B5EF4-FFF2-40B4-BE49-F238E27FC236}">
                          <a16:creationId xmlns:a16="http://schemas.microsoft.com/office/drawing/2014/main" id="{2DFBE334-C427-8248-A835-05819C6E73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4800" y="1862667"/>
                      <a:ext cx="152400" cy="931333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 sz="2400" dirty="0"/>
                    </a:p>
                  </p:txBody>
                </p:sp>
                <p:sp>
                  <p:nvSpPr>
                    <p:cNvPr id="54" name="矩形 53">
                      <a:extLst>
                        <a:ext uri="{FF2B5EF4-FFF2-40B4-BE49-F238E27FC236}">
                          <a16:creationId xmlns:a16="http://schemas.microsoft.com/office/drawing/2014/main" id="{46FDAF3F-2E5D-C841-9A28-769731E8081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2997200" y="2218268"/>
                      <a:ext cx="177798" cy="575732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 sz="2400" dirty="0"/>
                    </a:p>
                  </p:txBody>
                </p:sp>
                <p:sp>
                  <p:nvSpPr>
                    <p:cNvPr id="55" name="矩形 54">
                      <a:extLst>
                        <a:ext uri="{FF2B5EF4-FFF2-40B4-BE49-F238E27FC236}">
                          <a16:creationId xmlns:a16="http://schemas.microsoft.com/office/drawing/2014/main" id="{72CFC582-6BCC-7040-B25F-2C1B3DB0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74998" y="1651002"/>
                      <a:ext cx="215901" cy="1134532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 sz="2400" dirty="0"/>
                    </a:p>
                  </p:txBody>
                </p:sp>
                <p:sp>
                  <p:nvSpPr>
                    <p:cNvPr id="56" name="矩形 55">
                      <a:extLst>
                        <a:ext uri="{FF2B5EF4-FFF2-40B4-BE49-F238E27FC236}">
                          <a16:creationId xmlns:a16="http://schemas.microsoft.com/office/drawing/2014/main" id="{993E51DA-DF90-3242-8CCB-1F2F11D6464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812123" y="2277534"/>
                      <a:ext cx="173573" cy="516466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 sz="2400" dirty="0"/>
                    </a:p>
                  </p:txBody>
                </p:sp>
                <p:sp>
                  <p:nvSpPr>
                    <p:cNvPr id="57" name="矩形 56">
                      <a:extLst>
                        <a:ext uri="{FF2B5EF4-FFF2-40B4-BE49-F238E27FC236}">
                          <a16:creationId xmlns:a16="http://schemas.microsoft.com/office/drawing/2014/main" id="{8441A9D1-5601-F440-8559-96778034BEC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390898" y="2015068"/>
                      <a:ext cx="211667" cy="778932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 sz="2400" dirty="0"/>
                    </a:p>
                  </p:txBody>
                </p:sp>
                <p:sp>
                  <p:nvSpPr>
                    <p:cNvPr id="58" name="矩形 57">
                      <a:extLst>
                        <a:ext uri="{FF2B5EF4-FFF2-40B4-BE49-F238E27FC236}">
                          <a16:creationId xmlns:a16="http://schemas.microsoft.com/office/drawing/2014/main" id="{B2B8521B-BBE6-C941-A37A-4048A333B7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00451" y="2218268"/>
                      <a:ext cx="218014" cy="575732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 sz="2400" dirty="0"/>
                    </a:p>
                  </p:txBody>
                </p:sp>
                <p:sp>
                  <p:nvSpPr>
                    <p:cNvPr id="59" name="矩形 58">
                      <a:extLst>
                        <a:ext uri="{FF2B5EF4-FFF2-40B4-BE49-F238E27FC236}">
                          <a16:creationId xmlns:a16="http://schemas.microsoft.com/office/drawing/2014/main" id="{E98D9AA2-598D-264E-816E-D469D9E0D6D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980401" y="1889516"/>
                      <a:ext cx="196837" cy="904484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 sz="2400" dirty="0"/>
                    </a:p>
                  </p:txBody>
                </p:sp>
                <p:sp>
                  <p:nvSpPr>
                    <p:cNvPr id="60" name="矩形 59">
                      <a:extLst>
                        <a:ext uri="{FF2B5EF4-FFF2-40B4-BE49-F238E27FC236}">
                          <a16:creationId xmlns:a16="http://schemas.microsoft.com/office/drawing/2014/main" id="{D9CF0A67-F148-AE47-A3D4-3D748DCC822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177238" y="2015068"/>
                      <a:ext cx="215900" cy="778932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zh-TW" altLang="en-US" sz="2400" dirty="0"/>
                    </a:p>
                  </p:txBody>
                </p:sp>
              </p:grpSp>
              <p:sp>
                <p:nvSpPr>
                  <p:cNvPr id="26" name="文字方塊 25">
                    <a:extLst>
                      <a:ext uri="{FF2B5EF4-FFF2-40B4-BE49-F238E27FC236}">
                        <a16:creationId xmlns:a16="http://schemas.microsoft.com/office/drawing/2014/main" id="{C50E0D88-51CD-194E-A6FB-CF0EC5CAB0A0}"/>
                      </a:ext>
                    </a:extLst>
                  </p:cNvPr>
                  <p:cNvSpPr txBox="1"/>
                  <p:nvPr/>
                </p:nvSpPr>
                <p:spPr>
                  <a:xfrm>
                    <a:off x="6897167" y="2770549"/>
                    <a:ext cx="2161121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zh-TW" sz="2400" dirty="0">
                        <a:solidFill>
                          <a:srgbClr val="0070C0"/>
                        </a:solidFill>
                      </a:rPr>
                      <a:t>Attention distribution</a:t>
                    </a:r>
                    <a:endParaRPr kumimoji="1" lang="zh-TW" altLang="en-US" sz="2400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grpSp>
              <p:nvGrpSpPr>
                <p:cNvPr id="47" name="群組 46">
                  <a:extLst>
                    <a:ext uri="{FF2B5EF4-FFF2-40B4-BE49-F238E27FC236}">
                      <a16:creationId xmlns:a16="http://schemas.microsoft.com/office/drawing/2014/main" id="{03062D3E-8AB2-8449-A9F6-4902BF80A1F2}"/>
                    </a:ext>
                  </a:extLst>
                </p:cNvPr>
                <p:cNvGrpSpPr/>
                <p:nvPr/>
              </p:nvGrpSpPr>
              <p:grpSpPr>
                <a:xfrm>
                  <a:off x="3827784" y="1353573"/>
                  <a:ext cx="2664582" cy="3310193"/>
                  <a:chOff x="3827784" y="1353573"/>
                  <a:chExt cx="2664582" cy="3310193"/>
                </a:xfrm>
              </p:grpSpPr>
              <p:grpSp>
                <p:nvGrpSpPr>
                  <p:cNvPr id="16" name="群組 15">
                    <a:extLst>
                      <a:ext uri="{FF2B5EF4-FFF2-40B4-BE49-F238E27FC236}">
                        <a16:creationId xmlns:a16="http://schemas.microsoft.com/office/drawing/2014/main" id="{F4C2B366-6978-0241-88ED-653BF764579D}"/>
                      </a:ext>
                    </a:extLst>
                  </p:cNvPr>
                  <p:cNvGrpSpPr/>
                  <p:nvPr/>
                </p:nvGrpSpPr>
                <p:grpSpPr>
                  <a:xfrm>
                    <a:off x="5635884" y="1353573"/>
                    <a:ext cx="856482" cy="1206236"/>
                    <a:chOff x="5635884" y="1353573"/>
                    <a:chExt cx="856482" cy="1206236"/>
                  </a:xfrm>
                </p:grpSpPr>
                <p:pic>
                  <p:nvPicPr>
                    <p:cNvPr id="12" name="圖片 11">
                      <a:extLst>
                        <a:ext uri="{FF2B5EF4-FFF2-40B4-BE49-F238E27FC236}">
                          <a16:creationId xmlns:a16="http://schemas.microsoft.com/office/drawing/2014/main" id="{B203BF11-B246-5A42-B6F2-597364E807B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4"/>
                    <a:srcRect t="-1" r="85757" b="-1517"/>
                    <a:stretch/>
                  </p:blipFill>
                  <p:spPr>
                    <a:xfrm>
                      <a:off x="5635884" y="1353573"/>
                      <a:ext cx="505446" cy="49883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圖片 31">
                      <a:extLst>
                        <a:ext uri="{FF2B5EF4-FFF2-40B4-BE49-F238E27FC236}">
                          <a16:creationId xmlns:a16="http://schemas.microsoft.com/office/drawing/2014/main" id="{8E60506E-9C51-A84C-A38A-3631AF03B63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5"/>
                    <a:srcRect l="14706" t="29642" r="11088" b="18035"/>
                    <a:stretch/>
                  </p:blipFill>
                  <p:spPr>
                    <a:xfrm>
                      <a:off x="5645343" y="1984701"/>
                      <a:ext cx="847023" cy="575108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71" name="直線箭頭接點 70">
                      <a:extLst>
                        <a:ext uri="{FF2B5EF4-FFF2-40B4-BE49-F238E27FC236}">
                          <a16:creationId xmlns:a16="http://schemas.microsoft.com/office/drawing/2014/main" id="{2D2F3D36-ADC6-7444-BA03-F1CBE3EF90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5888080" y="1787644"/>
                      <a:ext cx="56435" cy="24778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群組 45">
                    <a:extLst>
                      <a:ext uri="{FF2B5EF4-FFF2-40B4-BE49-F238E27FC236}">
                        <a16:creationId xmlns:a16="http://schemas.microsoft.com/office/drawing/2014/main" id="{2C0C2EEF-2F19-FC44-A799-F1B85F0A3555}"/>
                      </a:ext>
                    </a:extLst>
                  </p:cNvPr>
                  <p:cNvGrpSpPr/>
                  <p:nvPr/>
                </p:nvGrpSpPr>
                <p:grpSpPr>
                  <a:xfrm>
                    <a:off x="3827784" y="2548593"/>
                    <a:ext cx="2241072" cy="2115173"/>
                    <a:chOff x="3827784" y="2548593"/>
                    <a:chExt cx="2241072" cy="2115173"/>
                  </a:xfrm>
                </p:grpSpPr>
                <p:cxnSp>
                  <p:nvCxnSpPr>
                    <p:cNvPr id="83" name="Google Shape;229;p26">
                      <a:extLst>
                        <a:ext uri="{FF2B5EF4-FFF2-40B4-BE49-F238E27FC236}">
                          <a16:creationId xmlns:a16="http://schemas.microsoft.com/office/drawing/2014/main" id="{E026EBC9-7AC9-EA42-9232-E43EB26858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569923" y="2548593"/>
                      <a:ext cx="494021" cy="890796"/>
                    </a:xfrm>
                    <a:prstGeom prst="straightConnector1">
                      <a:avLst/>
                    </a:prstGeom>
                    <a:noFill/>
                    <a:ln w="28575" cap="flat" cmpd="sng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  <p:cxnSp>
                  <p:nvCxnSpPr>
                    <p:cNvPr id="86" name="Google Shape;230;p26">
                      <a:extLst>
                        <a:ext uri="{FF2B5EF4-FFF2-40B4-BE49-F238E27FC236}">
                          <a16:creationId xmlns:a16="http://schemas.microsoft.com/office/drawing/2014/main" id="{78752AF9-3158-4B44-9D4F-C1EF3CCFF0F0}"/>
                        </a:ext>
                      </a:extLst>
                    </p:cNvPr>
                    <p:cNvCxnSpPr>
                      <a:cxnSpLocks/>
                      <a:stCxn id="220" idx="0"/>
                      <a:endCxn id="32" idx="2"/>
                    </p:cNvCxnSpPr>
                    <p:nvPr/>
                  </p:nvCxnSpPr>
                  <p:spPr>
                    <a:xfrm rot="5400000" flipH="1" flipV="1">
                      <a:off x="3896341" y="2491252"/>
                      <a:ext cx="2103957" cy="2241072"/>
                    </a:xfrm>
                    <a:prstGeom prst="bentConnector3">
                      <a:avLst>
                        <a:gd name="adj1" fmla="val 41929"/>
                      </a:avLst>
                    </a:prstGeom>
                    <a:noFill/>
                    <a:ln w="28575" cap="flat" cmpd="sng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</p:cxnSp>
              </p:grpSp>
            </p:grpSp>
          </p:grpSp>
          <p:pic>
            <p:nvPicPr>
              <p:cNvPr id="63" name="圖片 62">
                <a:extLst>
                  <a:ext uri="{FF2B5EF4-FFF2-40B4-BE49-F238E27FC236}">
                    <a16:creationId xmlns:a16="http://schemas.microsoft.com/office/drawing/2014/main" id="{F5515635-5730-3C42-8B86-BA299ED3C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41330" y="1017646"/>
                <a:ext cx="2672191" cy="452217"/>
              </a:xfrm>
              <a:prstGeom prst="rect">
                <a:avLst/>
              </a:prstGeom>
            </p:spPr>
          </p:pic>
        </p:grpSp>
        <p:pic>
          <p:nvPicPr>
            <p:cNvPr id="84" name="圖片 83">
              <a:extLst>
                <a:ext uri="{FF2B5EF4-FFF2-40B4-BE49-F238E27FC236}">
                  <a16:creationId xmlns:a16="http://schemas.microsoft.com/office/drawing/2014/main" id="{A684AA72-1691-2847-89AC-D6A1A0E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092430" y="2010093"/>
              <a:ext cx="381000" cy="254000"/>
            </a:xfrm>
            <a:prstGeom prst="rect">
              <a:avLst/>
            </a:prstGeom>
          </p:spPr>
        </p:pic>
      </p:grp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E34D13EA-8BE3-5441-9FA2-EA8D4EBD7A4E}"/>
              </a:ext>
            </a:extLst>
          </p:cNvPr>
          <p:cNvSpPr txBox="1"/>
          <p:nvPr/>
        </p:nvSpPr>
        <p:spPr>
          <a:xfrm>
            <a:off x="8550234" y="240673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sz="2400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BCD7F2F8-C550-244C-8C24-249EBF75FF82}"/>
              </a:ext>
            </a:extLst>
          </p:cNvPr>
          <p:cNvGrpSpPr/>
          <p:nvPr/>
        </p:nvGrpSpPr>
        <p:grpSpPr>
          <a:xfrm>
            <a:off x="7343061" y="1950745"/>
            <a:ext cx="3225564" cy="977292"/>
            <a:chOff x="5507295" y="1463058"/>
            <a:chExt cx="2419173" cy="732969"/>
          </a:xfrm>
        </p:grpSpPr>
        <p:sp>
          <p:nvSpPr>
            <p:cNvPr id="19" name="圓角矩形 18">
              <a:extLst>
                <a:ext uri="{FF2B5EF4-FFF2-40B4-BE49-F238E27FC236}">
                  <a16:creationId xmlns:a16="http://schemas.microsoft.com/office/drawing/2014/main" id="{21EC95FA-9E3E-D14B-A547-BDC9E5B36927}"/>
                </a:ext>
              </a:extLst>
            </p:cNvPr>
            <p:cNvSpPr/>
            <p:nvPr/>
          </p:nvSpPr>
          <p:spPr>
            <a:xfrm>
              <a:off x="5507295" y="1463058"/>
              <a:ext cx="634035" cy="371431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E32C8C28-C961-F84B-9915-C9556A20B560}"/>
                </a:ext>
              </a:extLst>
            </p:cNvPr>
            <p:cNvGrpSpPr/>
            <p:nvPr/>
          </p:nvGrpSpPr>
          <p:grpSpPr>
            <a:xfrm>
              <a:off x="5526737" y="1488276"/>
              <a:ext cx="2399731" cy="707751"/>
              <a:chOff x="5526737" y="1488276"/>
              <a:chExt cx="2399731" cy="707751"/>
            </a:xfrm>
          </p:grpSpPr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0CDE0518-05DA-5340-8F63-4892A2993A50}"/>
                  </a:ext>
                </a:extLst>
              </p:cNvPr>
              <p:cNvSpPr txBox="1"/>
              <p:nvPr/>
            </p:nvSpPr>
            <p:spPr>
              <a:xfrm>
                <a:off x="5526737" y="1488276"/>
                <a:ext cx="257177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2400" dirty="0"/>
                  <a:t>X</a:t>
                </a:r>
                <a:endParaRPr kumimoji="1" lang="zh-TW" altLang="en-US" sz="2400" dirty="0"/>
              </a:p>
            </p:txBody>
          </p:sp>
          <p:cxnSp>
            <p:nvCxnSpPr>
              <p:cNvPr id="77" name="肘形接點 76">
                <a:extLst>
                  <a:ext uri="{FF2B5EF4-FFF2-40B4-BE49-F238E27FC236}">
                    <a16:creationId xmlns:a16="http://schemas.microsoft.com/office/drawing/2014/main" id="{C6DE7165-5AA8-844D-B324-B7EAD40B0DB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239390" y="1632322"/>
                <a:ext cx="1687078" cy="563705"/>
              </a:xfrm>
              <a:prstGeom prst="bentConnector3">
                <a:avLst>
                  <a:gd name="adj1" fmla="val -27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576B6BF1-1106-C94F-BAEE-48EBE2F72539}"/>
              </a:ext>
            </a:extLst>
          </p:cNvPr>
          <p:cNvGrpSpPr/>
          <p:nvPr/>
        </p:nvGrpSpPr>
        <p:grpSpPr>
          <a:xfrm>
            <a:off x="1768751" y="2134026"/>
            <a:ext cx="5678455" cy="4088889"/>
            <a:chOff x="1326563" y="1600519"/>
            <a:chExt cx="4258841" cy="3066667"/>
          </a:xfrm>
        </p:grpSpPr>
        <p:grpSp>
          <p:nvGrpSpPr>
            <p:cNvPr id="62" name="群組 61">
              <a:extLst>
                <a:ext uri="{FF2B5EF4-FFF2-40B4-BE49-F238E27FC236}">
                  <a16:creationId xmlns:a16="http://schemas.microsoft.com/office/drawing/2014/main" id="{54AE6E99-2A17-5A4C-BBF4-0FD9155B04A3}"/>
                </a:ext>
              </a:extLst>
            </p:cNvPr>
            <p:cNvGrpSpPr/>
            <p:nvPr/>
          </p:nvGrpSpPr>
          <p:grpSpPr>
            <a:xfrm>
              <a:off x="1326563" y="1831271"/>
              <a:ext cx="4258841" cy="2835915"/>
              <a:chOff x="1316151" y="1819535"/>
              <a:chExt cx="4258841" cy="2835915"/>
            </a:xfrm>
          </p:grpSpPr>
          <p:cxnSp>
            <p:nvCxnSpPr>
              <p:cNvPr id="229" name="Google Shape;229;p26"/>
              <p:cNvCxnSpPr>
                <a:cxnSpLocks/>
              </p:cNvCxnSpPr>
              <p:nvPr/>
            </p:nvCxnSpPr>
            <p:spPr>
              <a:xfrm flipH="1" flipV="1">
                <a:off x="4799172" y="3072445"/>
                <a:ext cx="775820" cy="39649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30" name="Google Shape;230;p26"/>
              <p:cNvCxnSpPr>
                <a:cxnSpLocks/>
              </p:cNvCxnSpPr>
              <p:nvPr/>
            </p:nvCxnSpPr>
            <p:spPr>
              <a:xfrm rot="5400000" flipH="1" flipV="1">
                <a:off x="3510950" y="3323619"/>
                <a:ext cx="1603927" cy="1059735"/>
              </a:xfrm>
              <a:prstGeom prst="bentConnector3">
                <a:avLst>
                  <a:gd name="adj1" fmla="val 75914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36" name="Google Shape;236;p26"/>
              <p:cNvCxnSpPr>
                <a:cxnSpLocks/>
              </p:cNvCxnSpPr>
              <p:nvPr/>
            </p:nvCxnSpPr>
            <p:spPr>
              <a:xfrm flipV="1">
                <a:off x="3324269" y="3084814"/>
                <a:ext cx="1531276" cy="218345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lg" len="med"/>
                <a:tailEnd type="triangle" w="med" len="med"/>
              </a:ln>
            </p:spPr>
          </p:cxnSp>
          <p:grpSp>
            <p:nvGrpSpPr>
              <p:cNvPr id="49" name="群組 48">
                <a:extLst>
                  <a:ext uri="{FF2B5EF4-FFF2-40B4-BE49-F238E27FC236}">
                    <a16:creationId xmlns:a16="http://schemas.microsoft.com/office/drawing/2014/main" id="{1355AA3E-191D-9444-B6BB-45043291CCBB}"/>
                  </a:ext>
                </a:extLst>
              </p:cNvPr>
              <p:cNvGrpSpPr/>
              <p:nvPr/>
            </p:nvGrpSpPr>
            <p:grpSpPr>
              <a:xfrm>
                <a:off x="1316151" y="1819535"/>
                <a:ext cx="4039965" cy="1209813"/>
                <a:chOff x="1316151" y="1819535"/>
                <a:chExt cx="4039965" cy="1209813"/>
              </a:xfrm>
            </p:grpSpPr>
            <p:pic>
              <p:nvPicPr>
                <p:cNvPr id="28" name="圖片 27">
                  <a:extLst>
                    <a:ext uri="{FF2B5EF4-FFF2-40B4-BE49-F238E27FC236}">
                      <a16:creationId xmlns:a16="http://schemas.microsoft.com/office/drawing/2014/main" id="{33C5D1C7-46D5-214B-B317-BB6E3F3D4A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/>
                <a:srcRect t="26148" b="16937"/>
                <a:stretch/>
              </p:blipFill>
              <p:spPr>
                <a:xfrm>
                  <a:off x="4248684" y="2421556"/>
                  <a:ext cx="1107432" cy="607792"/>
                </a:xfrm>
                <a:prstGeom prst="rect">
                  <a:avLst/>
                </a:prstGeom>
              </p:spPr>
            </p:pic>
            <p:grpSp>
              <p:nvGrpSpPr>
                <p:cNvPr id="4" name="群組 3">
                  <a:extLst>
                    <a:ext uri="{FF2B5EF4-FFF2-40B4-BE49-F238E27FC236}">
                      <a16:creationId xmlns:a16="http://schemas.microsoft.com/office/drawing/2014/main" id="{6C706ED1-9DA1-3F48-8228-269A35227054}"/>
                    </a:ext>
                  </a:extLst>
                </p:cNvPr>
                <p:cNvGrpSpPr/>
                <p:nvPr/>
              </p:nvGrpSpPr>
              <p:grpSpPr>
                <a:xfrm>
                  <a:off x="1316151" y="1819535"/>
                  <a:ext cx="2625488" cy="1060042"/>
                  <a:chOff x="1316151" y="1819535"/>
                  <a:chExt cx="2625488" cy="1060042"/>
                </a:xfrm>
              </p:grpSpPr>
              <p:pic>
                <p:nvPicPr>
                  <p:cNvPr id="25" name="圖片 24">
                    <a:extLst>
                      <a:ext uri="{FF2B5EF4-FFF2-40B4-BE49-F238E27FC236}">
                        <a16:creationId xmlns:a16="http://schemas.microsoft.com/office/drawing/2014/main" id="{F71AD5F8-A94F-4A4B-B75F-EEC0293B85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rcRect r="2656"/>
                  <a:stretch/>
                </p:blipFill>
                <p:spPr>
                  <a:xfrm>
                    <a:off x="1316153" y="1819535"/>
                    <a:ext cx="2625486" cy="752983"/>
                  </a:xfrm>
                  <a:prstGeom prst="rect">
                    <a:avLst/>
                  </a:prstGeom>
                </p:spPr>
              </p:pic>
              <p:sp>
                <p:nvSpPr>
                  <p:cNvPr id="65" name="文字方塊 64">
                    <a:extLst>
                      <a:ext uri="{FF2B5EF4-FFF2-40B4-BE49-F238E27FC236}">
                        <a16:creationId xmlns:a16="http://schemas.microsoft.com/office/drawing/2014/main" id="{55B85670-EB51-3C45-9B4B-8460AE59FED2}"/>
                      </a:ext>
                    </a:extLst>
                  </p:cNvPr>
                  <p:cNvSpPr txBox="1"/>
                  <p:nvPr/>
                </p:nvSpPr>
                <p:spPr>
                  <a:xfrm>
                    <a:off x="1316151" y="2533328"/>
                    <a:ext cx="2319481" cy="3462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zh-TW" sz="24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Vocabulary distribution</a:t>
                    </a:r>
                    <a:endParaRPr kumimoji="1" lang="zh-TW" altLang="en-US" sz="2400" dirty="0">
                      <a:solidFill>
                        <a:schemeClr val="accent3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6" name="群組 75">
              <a:extLst>
                <a:ext uri="{FF2B5EF4-FFF2-40B4-BE49-F238E27FC236}">
                  <a16:creationId xmlns:a16="http://schemas.microsoft.com/office/drawing/2014/main" id="{A453A5EE-DFF4-134C-AD7A-3BB4C01F6FDA}"/>
                </a:ext>
              </a:extLst>
            </p:cNvPr>
            <p:cNvGrpSpPr/>
            <p:nvPr/>
          </p:nvGrpSpPr>
          <p:grpSpPr>
            <a:xfrm>
              <a:off x="2940337" y="3144798"/>
              <a:ext cx="409948" cy="348379"/>
              <a:chOff x="459321" y="103859"/>
              <a:chExt cx="409948" cy="348379"/>
            </a:xfrm>
          </p:grpSpPr>
          <p:sp>
            <p:nvSpPr>
              <p:cNvPr id="233" name="Google Shape;233;p26"/>
              <p:cNvSpPr/>
              <p:nvPr/>
            </p:nvSpPr>
            <p:spPr>
              <a:xfrm>
                <a:off x="459321" y="103859"/>
                <a:ext cx="409948" cy="348379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pic>
            <p:nvPicPr>
              <p:cNvPr id="105" name="Google Shape;234;p26">
                <a:extLst>
                  <a:ext uri="{FF2B5EF4-FFF2-40B4-BE49-F238E27FC236}">
                    <a16:creationId xmlns:a16="http://schemas.microsoft.com/office/drawing/2014/main" id="{B985E971-54DE-CE48-9F97-99EBD1A5A5F2}"/>
                  </a:ext>
                </a:extLst>
              </p:cNvPr>
              <p:cNvPicPr preferRelativeResize="0"/>
              <p:nvPr/>
            </p:nvPicPr>
            <p:blipFill>
              <a:blip r:embed="rId20">
                <a:alphaModFix/>
              </a:blip>
              <a:stretch>
                <a:fillRect/>
              </a:stretch>
            </p:blipFill>
            <p:spPr>
              <a:xfrm>
                <a:off x="500023" y="158192"/>
                <a:ext cx="326947" cy="2242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7" name="圖片 86">
              <a:extLst>
                <a:ext uri="{FF2B5EF4-FFF2-40B4-BE49-F238E27FC236}">
                  <a16:creationId xmlns:a16="http://schemas.microsoft.com/office/drawing/2014/main" id="{39372917-D9BE-B345-BDF6-AE1A894FD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629193" y="1600519"/>
              <a:ext cx="571500" cy="215900"/>
            </a:xfrm>
            <a:prstGeom prst="rect">
              <a:avLst/>
            </a:prstGeom>
          </p:spPr>
        </p:pic>
        <p:cxnSp>
          <p:nvCxnSpPr>
            <p:cNvPr id="104" name="肘形接點 103">
              <a:extLst>
                <a:ext uri="{FF2B5EF4-FFF2-40B4-BE49-F238E27FC236}">
                  <a16:creationId xmlns:a16="http://schemas.microsoft.com/office/drawing/2014/main" id="{2D12B39F-68AC-F844-AE71-9150F6B62B8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83046" y="2112827"/>
              <a:ext cx="1016130" cy="216481"/>
            </a:xfrm>
            <a:prstGeom prst="bentConnector3">
              <a:avLst>
                <a:gd name="adj1" fmla="val -142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3" name="圖片 112">
            <a:extLst>
              <a:ext uri="{FF2B5EF4-FFF2-40B4-BE49-F238E27FC236}">
                <a16:creationId xmlns:a16="http://schemas.microsoft.com/office/drawing/2014/main" id="{EED81F5C-872C-6445-9BC2-595BE9D4C79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60914" y="557445"/>
            <a:ext cx="5156239" cy="83377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BD281C-2C10-8645-875F-B613160400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12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zh-TW" altLang="zh-TW" dirty="0"/>
              <a:t>Seq2Seq-based : </a:t>
            </a:r>
            <a:r>
              <a:rPr lang="en-US" altLang="zh-TW" dirty="0"/>
              <a:t>Vocabulary Reduction</a:t>
            </a:r>
            <a:endParaRPr dirty="0"/>
          </a:p>
        </p:txBody>
      </p:sp>
      <p:sp>
        <p:nvSpPr>
          <p:cNvPr id="13" name="Google Shape;170;p24">
            <a:extLst>
              <a:ext uri="{FF2B5EF4-FFF2-40B4-BE49-F238E27FC236}">
                <a16:creationId xmlns:a16="http://schemas.microsoft.com/office/drawing/2014/main" id="{67DF9AF9-EBC9-BC41-BF57-C85A46615C44}"/>
              </a:ext>
            </a:extLst>
          </p:cNvPr>
          <p:cNvSpPr txBox="1"/>
          <p:nvPr/>
        </p:nvSpPr>
        <p:spPr>
          <a:xfrm>
            <a:off x="415601" y="1655585"/>
            <a:ext cx="11051948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lang="en-US" altLang="zh-TW" sz="3200" dirty="0">
                <a:solidFill>
                  <a:schemeClr val="accent1"/>
                </a:solidFill>
              </a:rPr>
              <a:t>reduce the vocabulary size to be the </a:t>
            </a:r>
          </a:p>
          <a:p>
            <a:pPr lvl="0"/>
            <a:r>
              <a:rPr lang="en-US" altLang="zh-TW" sz="3200" dirty="0">
                <a:solidFill>
                  <a:schemeClr val="accent1"/>
                </a:solidFill>
              </a:rPr>
              <a:t>top N</a:t>
            </a:r>
            <a:r>
              <a:rPr lang="en-US" altLang="zh-TW" sz="3200" baseline="-25000" dirty="0">
                <a:solidFill>
                  <a:schemeClr val="accent1"/>
                </a:solidFill>
              </a:rPr>
              <a:t>V</a:t>
            </a:r>
            <a:r>
              <a:rPr lang="en-US" altLang="zh-TW" sz="3200" dirty="0">
                <a:solidFill>
                  <a:schemeClr val="accent1"/>
                </a:solidFill>
              </a:rPr>
              <a:t> high-frequency words</a:t>
            </a:r>
            <a:endParaRPr sz="32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65A3C32-61DD-4249-91DB-A83BF5A34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6"/>
          <a:stretch/>
        </p:blipFill>
        <p:spPr>
          <a:xfrm>
            <a:off x="7260905" y="2323939"/>
            <a:ext cx="4788452" cy="339872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B1CCC56-1008-BA41-A715-34D8AC6E55C0}"/>
              </a:ext>
            </a:extLst>
          </p:cNvPr>
          <p:cNvSpPr txBox="1"/>
          <p:nvPr/>
        </p:nvSpPr>
        <p:spPr>
          <a:xfrm>
            <a:off x="10604627" y="5493042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i="1" dirty="0"/>
              <a:t>vocabulary</a:t>
            </a:r>
            <a:endParaRPr kumimoji="1" lang="zh-TW" altLang="en-US" sz="2400" i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558BA44-E7B6-4B4F-AC43-EEFEF5D561BB}"/>
              </a:ext>
            </a:extLst>
          </p:cNvPr>
          <p:cNvSpPr txBox="1"/>
          <p:nvPr/>
        </p:nvSpPr>
        <p:spPr>
          <a:xfrm>
            <a:off x="6706906" y="2312906"/>
            <a:ext cx="553998" cy="13298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zh-TW" sz="2400" i="1" dirty="0"/>
              <a:t>frequency</a:t>
            </a:r>
            <a:endParaRPr kumimoji="1" lang="zh-TW" altLang="en-US" sz="2400" i="1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836C875-126D-1D47-974A-1C6D7776A5EA}"/>
              </a:ext>
            </a:extLst>
          </p:cNvPr>
          <p:cNvGrpSpPr/>
          <p:nvPr/>
        </p:nvGrpSpPr>
        <p:grpSpPr>
          <a:xfrm>
            <a:off x="9241753" y="2919941"/>
            <a:ext cx="2637056" cy="3030000"/>
            <a:chOff x="6726598" y="2467634"/>
            <a:chExt cx="1977792" cy="2272500"/>
          </a:xfrm>
        </p:grpSpPr>
        <p:sp>
          <p:nvSpPr>
            <p:cNvPr id="5" name="Google Shape;169;p24">
              <a:extLst>
                <a:ext uri="{FF2B5EF4-FFF2-40B4-BE49-F238E27FC236}">
                  <a16:creationId xmlns:a16="http://schemas.microsoft.com/office/drawing/2014/main" id="{4559AD33-570E-EE4E-AA4C-BA0A59E4D29C}"/>
                </a:ext>
              </a:extLst>
            </p:cNvPr>
            <p:cNvSpPr/>
            <p:nvPr/>
          </p:nvSpPr>
          <p:spPr>
            <a:xfrm>
              <a:off x="6726598" y="2467634"/>
              <a:ext cx="1977792" cy="22725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4D607AAF-C487-CA4D-AF73-8C77B875AA67}"/>
                </a:ext>
              </a:extLst>
            </p:cNvPr>
            <p:cNvSpPr txBox="1"/>
            <p:nvPr/>
          </p:nvSpPr>
          <p:spPr>
            <a:xfrm>
              <a:off x="6925451" y="2636154"/>
              <a:ext cx="151834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/>
                <a:t>Low frequency</a:t>
              </a:r>
              <a:endParaRPr kumimoji="1" lang="zh-TW" altLang="en-US" sz="2400" dirty="0"/>
            </a:p>
          </p:txBody>
        </p:sp>
      </p:grpSp>
      <p:sp>
        <p:nvSpPr>
          <p:cNvPr id="10" name="Google Shape;180;p25">
            <a:extLst>
              <a:ext uri="{FF2B5EF4-FFF2-40B4-BE49-F238E27FC236}">
                <a16:creationId xmlns:a16="http://schemas.microsoft.com/office/drawing/2014/main" id="{35214C55-DD22-B641-AC8F-A91F11E447B1}"/>
              </a:ext>
            </a:extLst>
          </p:cNvPr>
          <p:cNvSpPr/>
          <p:nvPr/>
        </p:nvSpPr>
        <p:spPr>
          <a:xfrm rot="5400000">
            <a:off x="8093441" y="4755101"/>
            <a:ext cx="409635" cy="1886988"/>
          </a:xfrm>
          <a:prstGeom prst="rightBrace">
            <a:avLst>
              <a:gd name="adj1" fmla="val 50000"/>
              <a:gd name="adj2" fmla="val 52603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99C38A7-56C2-8E47-8C91-8016D553C6AF}"/>
              </a:ext>
            </a:extLst>
          </p:cNvPr>
          <p:cNvSpPr txBox="1"/>
          <p:nvPr/>
        </p:nvSpPr>
        <p:spPr>
          <a:xfrm>
            <a:off x="7836380" y="5949942"/>
            <a:ext cx="99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1"/>
                </a:solidFill>
              </a:rPr>
              <a:t>top N</a:t>
            </a:r>
            <a:r>
              <a:rPr lang="en-US" altLang="zh-TW" sz="2400" baseline="-25000" dirty="0">
                <a:solidFill>
                  <a:schemeClr val="accent1"/>
                </a:solidFill>
              </a:rPr>
              <a:t>V</a:t>
            </a:r>
            <a:endParaRPr kumimoji="1" lang="zh-TW" altLang="en-US" sz="2400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69F81C8-431C-024B-807E-78E91CD0AC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55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dirty="0"/>
              <a:t>GPT2-based</a:t>
            </a:r>
            <a:endParaRPr dirty="0"/>
          </a:p>
        </p:txBody>
      </p:sp>
      <p:pic>
        <p:nvPicPr>
          <p:cNvPr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888" y="1548486"/>
            <a:ext cx="7801113" cy="4496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0;p24">
            <a:extLst>
              <a:ext uri="{FF2B5EF4-FFF2-40B4-BE49-F238E27FC236}">
                <a16:creationId xmlns:a16="http://schemas.microsoft.com/office/drawing/2014/main" id="{CDD6CA5D-EC1B-294C-8D85-3C7D11DD5437}"/>
              </a:ext>
            </a:extLst>
          </p:cNvPr>
          <p:cNvSpPr txBox="1"/>
          <p:nvPr/>
        </p:nvSpPr>
        <p:spPr>
          <a:xfrm>
            <a:off x="4666185" y="1888660"/>
            <a:ext cx="2254416" cy="7386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3200" dirty="0">
                <a:highlight>
                  <a:srgbClr val="FECF46"/>
                </a:highlight>
              </a:rPr>
              <a:t>fine-tuning</a:t>
            </a:r>
            <a:r>
              <a:rPr lang="en-US" altLang="zh-TW" sz="2400" dirty="0">
                <a:highlight>
                  <a:srgbClr val="FECF46"/>
                </a:highlight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highlight>
                  <a:srgbClr val="FECF46"/>
                </a:highlight>
              </a:rPr>
              <a:t> </a:t>
            </a:r>
            <a:endParaRPr sz="3200" dirty="0">
              <a:solidFill>
                <a:schemeClr val="tx1"/>
              </a:solidFill>
              <a:highlight>
                <a:srgbClr val="FECF46"/>
              </a:highlight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67F23518-9900-2B4C-9940-7E76ADD1F2FD}"/>
              </a:ext>
            </a:extLst>
          </p:cNvPr>
          <p:cNvGrpSpPr/>
          <p:nvPr/>
        </p:nvGrpSpPr>
        <p:grpSpPr>
          <a:xfrm>
            <a:off x="4390887" y="5210080"/>
            <a:ext cx="7846648" cy="1385317"/>
            <a:chOff x="3293165" y="3907560"/>
            <a:chExt cx="5884986" cy="1038988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C10B7AD9-54D7-4441-A7EF-64692402F0F7}"/>
                </a:ext>
              </a:extLst>
            </p:cNvPr>
            <p:cNvSpPr txBox="1"/>
            <p:nvPr/>
          </p:nvSpPr>
          <p:spPr>
            <a:xfrm>
              <a:off x="3293165" y="4569473"/>
              <a:ext cx="1742479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67" dirty="0"/>
                <a:t>Training input</a:t>
              </a:r>
              <a:endParaRPr lang="en-US" altLang="zh-TW" sz="2667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" name="圓角矩形 6">
              <a:extLst>
                <a:ext uri="{FF2B5EF4-FFF2-40B4-BE49-F238E27FC236}">
                  <a16:creationId xmlns:a16="http://schemas.microsoft.com/office/drawing/2014/main" id="{92388CD5-11EA-774C-B743-439E1844A91D}"/>
                </a:ext>
              </a:extLst>
            </p:cNvPr>
            <p:cNvSpPr/>
            <p:nvPr/>
          </p:nvSpPr>
          <p:spPr>
            <a:xfrm>
              <a:off x="3327316" y="3907560"/>
              <a:ext cx="5850835" cy="625847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55913FD6-E027-9C46-AC87-E7A2DD73B076}"/>
              </a:ext>
            </a:extLst>
          </p:cNvPr>
          <p:cNvGrpSpPr/>
          <p:nvPr/>
        </p:nvGrpSpPr>
        <p:grpSpPr>
          <a:xfrm>
            <a:off x="462902" y="1270675"/>
            <a:ext cx="4203284" cy="5313512"/>
            <a:chOff x="198498" y="1056581"/>
            <a:chExt cx="3152463" cy="3985134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3E177BD6-8CBA-F742-9884-C2D1871EC325}"/>
                </a:ext>
              </a:extLst>
            </p:cNvPr>
            <p:cNvGrpSpPr/>
            <p:nvPr/>
          </p:nvGrpSpPr>
          <p:grpSpPr>
            <a:xfrm>
              <a:off x="433754" y="1552848"/>
              <a:ext cx="1426564" cy="3488867"/>
              <a:chOff x="434216" y="1161364"/>
              <a:chExt cx="1449548" cy="3628765"/>
            </a:xfrm>
          </p:grpSpPr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560C9063-B2F3-EB4A-A8F3-C8E488979B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48"/>
              <a:stretch/>
            </p:blipFill>
            <p:spPr>
              <a:xfrm>
                <a:off x="434216" y="1161364"/>
                <a:ext cx="1449548" cy="3628765"/>
              </a:xfrm>
              <a:prstGeom prst="rect">
                <a:avLst/>
              </a:prstGeom>
            </p:spPr>
          </p:pic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1955BF4-F0BD-054F-9BDE-CE7739255A35}"/>
                  </a:ext>
                </a:extLst>
              </p:cNvPr>
              <p:cNvSpPr/>
              <p:nvPr/>
            </p:nvSpPr>
            <p:spPr>
              <a:xfrm>
                <a:off x="1453662" y="2999192"/>
                <a:ext cx="246184" cy="2246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sz="2400"/>
              </a:p>
            </p:txBody>
          </p:sp>
        </p:grp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73862AC-4D83-6749-9B49-1BEA01ECB91E}"/>
                </a:ext>
              </a:extLst>
            </p:cNvPr>
            <p:cNvSpPr txBox="1"/>
            <p:nvPr/>
          </p:nvSpPr>
          <p:spPr>
            <a:xfrm>
              <a:off x="1774730" y="2599082"/>
              <a:ext cx="1163826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67" dirty="0">
                  <a:latin typeface="Lato"/>
                  <a:ea typeface="Lato"/>
                  <a:cs typeface="Lato"/>
                  <a:sym typeface="Lato"/>
                </a:rPr>
                <a:t>X 12 </a:t>
              </a:r>
            </a:p>
          </p:txBody>
        </p:sp>
        <p:sp>
          <p:nvSpPr>
            <p:cNvPr id="11" name="Google Shape;170;p24">
              <a:extLst>
                <a:ext uri="{FF2B5EF4-FFF2-40B4-BE49-F238E27FC236}">
                  <a16:creationId xmlns:a16="http://schemas.microsoft.com/office/drawing/2014/main" id="{22884DAB-426E-CE4E-BD15-E904E2A1CF70}"/>
                </a:ext>
              </a:extLst>
            </p:cNvPr>
            <p:cNvSpPr txBox="1"/>
            <p:nvPr/>
          </p:nvSpPr>
          <p:spPr>
            <a:xfrm>
              <a:off x="198498" y="1056581"/>
              <a:ext cx="3152463" cy="4924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zh-TW" altLang="zh-TW" sz="2667" dirty="0"/>
                <a:t>GPT2</a:t>
              </a:r>
              <a:r>
                <a:rPr lang="en-US" altLang="zh-TW" sz="2667" dirty="0"/>
                <a:t>-small model </a:t>
              </a:r>
              <a:r>
                <a:rPr lang="en-US" altLang="zh-TW" sz="2667" dirty="0">
                  <a:solidFill>
                    <a:schemeClr val="tx1"/>
                  </a:solidFill>
                </a:rPr>
                <a:t> :</a:t>
              </a:r>
              <a:endParaRPr sz="2667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0F465C9-D97D-5747-91ED-B0E5A49C4808}"/>
                </a:ext>
              </a:extLst>
            </p:cNvPr>
            <p:cNvSpPr/>
            <p:nvPr/>
          </p:nvSpPr>
          <p:spPr>
            <a:xfrm>
              <a:off x="198498" y="1106749"/>
              <a:ext cx="2521256" cy="3934966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</p:grp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C5CD875C-0035-5D4F-93B5-C43277B58C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43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dirty="0"/>
              <a:t>GPT2-based</a:t>
            </a:r>
            <a:endParaRPr dirty="0"/>
          </a:p>
        </p:txBody>
      </p:sp>
      <p:sp>
        <p:nvSpPr>
          <p:cNvPr id="10" name="Google Shape;170;p24">
            <a:extLst>
              <a:ext uri="{FF2B5EF4-FFF2-40B4-BE49-F238E27FC236}">
                <a16:creationId xmlns:a16="http://schemas.microsoft.com/office/drawing/2014/main" id="{F80AFC63-9206-754F-9B79-FAE56E46C913}"/>
              </a:ext>
            </a:extLst>
          </p:cNvPr>
          <p:cNvSpPr txBox="1"/>
          <p:nvPr/>
        </p:nvSpPr>
        <p:spPr>
          <a:xfrm>
            <a:off x="415601" y="1356601"/>
            <a:ext cx="2412700" cy="7386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lang="en-US" altLang="zh-TW" sz="3200" dirty="0">
                <a:solidFill>
                  <a:schemeClr val="tx1"/>
                </a:solidFill>
                <a:highlight>
                  <a:srgbClr val="FECF46"/>
                </a:highlight>
              </a:rPr>
              <a:t>Generating </a:t>
            </a:r>
            <a:endParaRPr sz="3200" dirty="0">
              <a:solidFill>
                <a:schemeClr val="tx1"/>
              </a:solidFill>
              <a:highlight>
                <a:srgbClr val="FECF46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4D0D91E-1D83-B24B-9264-F8EAF95C3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93"/>
          <a:stretch/>
        </p:blipFill>
        <p:spPr>
          <a:xfrm>
            <a:off x="363807" y="5065688"/>
            <a:ext cx="10593856" cy="1034661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F93F189-7773-7A4D-A6BE-37BF2D457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856" y="3609421"/>
            <a:ext cx="2472267" cy="1456267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EF4705CC-C901-FF4E-B527-4BAC54FFA6C8}"/>
              </a:ext>
            </a:extLst>
          </p:cNvPr>
          <p:cNvGrpSpPr/>
          <p:nvPr/>
        </p:nvGrpSpPr>
        <p:grpSpPr>
          <a:xfrm>
            <a:off x="207757" y="4944494"/>
            <a:ext cx="11112577" cy="1629428"/>
            <a:chOff x="155817" y="3708370"/>
            <a:chExt cx="8334433" cy="1222071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4680360-F601-6C4B-B1E1-15F00E1F4A84}"/>
                </a:ext>
              </a:extLst>
            </p:cNvPr>
            <p:cNvSpPr txBox="1"/>
            <p:nvPr/>
          </p:nvSpPr>
          <p:spPr>
            <a:xfrm>
              <a:off x="155817" y="4553366"/>
              <a:ext cx="2121289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67" dirty="0"/>
                <a:t>Generating input</a:t>
              </a:r>
              <a:endParaRPr lang="en-US" altLang="zh-TW" sz="2667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id="{B81F86C8-6C50-B34C-ADE6-855B88BD7302}"/>
                </a:ext>
              </a:extLst>
            </p:cNvPr>
            <p:cNvSpPr/>
            <p:nvPr/>
          </p:nvSpPr>
          <p:spPr>
            <a:xfrm>
              <a:off x="155817" y="3708370"/>
              <a:ext cx="8334433" cy="881926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79F4E5EF-9847-D640-ABF6-AC4C4021FDDC}"/>
              </a:ext>
            </a:extLst>
          </p:cNvPr>
          <p:cNvGrpSpPr/>
          <p:nvPr/>
        </p:nvGrpSpPr>
        <p:grpSpPr>
          <a:xfrm>
            <a:off x="2944515" y="2499306"/>
            <a:ext cx="1884999" cy="1348224"/>
            <a:chOff x="2208386" y="1874478"/>
            <a:chExt cx="1413749" cy="101116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475A152-EE7A-6344-8127-B6512D63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1911" y="2428446"/>
              <a:ext cx="266700" cy="457200"/>
            </a:xfrm>
            <a:prstGeom prst="rect">
              <a:avLst/>
            </a:prstGeom>
          </p:spPr>
        </p:pic>
        <p:sp>
          <p:nvSpPr>
            <p:cNvPr id="12" name="Google Shape;170;p24">
              <a:extLst>
                <a:ext uri="{FF2B5EF4-FFF2-40B4-BE49-F238E27FC236}">
                  <a16:creationId xmlns:a16="http://schemas.microsoft.com/office/drawing/2014/main" id="{FFD8AACD-DE63-7742-B905-749E521EEB6C}"/>
                </a:ext>
              </a:extLst>
            </p:cNvPr>
            <p:cNvSpPr txBox="1"/>
            <p:nvPr/>
          </p:nvSpPr>
          <p:spPr>
            <a:xfrm>
              <a:off x="2208386" y="1874478"/>
              <a:ext cx="1413749" cy="5539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lvl="0"/>
              <a:r>
                <a:rPr lang="en-US" sz="3200" dirty="0">
                  <a:solidFill>
                    <a:schemeClr val="tx1"/>
                  </a:solidFill>
                  <a:ea typeface="Lato"/>
                  <a:cs typeface="Lato"/>
                  <a:sym typeface="Lato"/>
                </a:rPr>
                <a:t>Question</a:t>
              </a:r>
              <a:endParaRPr sz="3200" dirty="0">
                <a:solidFill>
                  <a:schemeClr val="tx1"/>
                </a:solidFill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5ED61653-2C06-5C47-86D8-3BC06FD8C76A}"/>
              </a:ext>
            </a:extLst>
          </p:cNvPr>
          <p:cNvSpPr/>
          <p:nvPr/>
        </p:nvSpPr>
        <p:spPr>
          <a:xfrm>
            <a:off x="5804821" y="2496045"/>
            <a:ext cx="5605640" cy="2110153"/>
          </a:xfrm>
          <a:prstGeom prst="wedgeRoundRectCallout">
            <a:avLst>
              <a:gd name="adj1" fmla="val -76819"/>
              <a:gd name="adj2" fmla="val -3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TW" sz="2667" dirty="0">
                <a:solidFill>
                  <a:schemeClr val="accent1"/>
                </a:solidFill>
              </a:rPr>
              <a:t>Sample:</a:t>
            </a:r>
          </a:p>
          <a:p>
            <a:r>
              <a:rPr lang="en-US" altLang="zh-TW" sz="2667" dirty="0">
                <a:solidFill>
                  <a:schemeClr val="accent1"/>
                </a:solidFill>
              </a:rPr>
              <a:t>using </a:t>
            </a:r>
            <a:r>
              <a:rPr lang="en-US" altLang="zh-TW" sz="2667" u="sng" dirty="0">
                <a:solidFill>
                  <a:schemeClr val="accent1"/>
                </a:solidFill>
              </a:rPr>
              <a:t>top-p nucleus sampling </a:t>
            </a:r>
          </a:p>
          <a:p>
            <a:r>
              <a:rPr lang="en-US" altLang="zh-TW" sz="2667" dirty="0">
                <a:solidFill>
                  <a:schemeClr val="accent1"/>
                </a:solidFill>
              </a:rPr>
              <a:t>with p = 0.9 , instead of</a:t>
            </a:r>
          </a:p>
          <a:p>
            <a:r>
              <a:rPr lang="en-US" altLang="zh-TW" sz="2667" u="sng" dirty="0">
                <a:solidFill>
                  <a:schemeClr val="accent1"/>
                </a:solidFill>
              </a:rPr>
              <a:t>Beam search </a:t>
            </a:r>
            <a:r>
              <a:rPr lang="en-US" altLang="zh-TW" sz="2667" dirty="0">
                <a:solidFill>
                  <a:schemeClr val="accent1"/>
                </a:solidFill>
              </a:rPr>
              <a:t>and </a:t>
            </a:r>
            <a:r>
              <a:rPr lang="en-US" altLang="zh-TW" sz="2667" u="sng" dirty="0">
                <a:solidFill>
                  <a:schemeClr val="accent1"/>
                </a:solidFill>
              </a:rPr>
              <a:t>top-k sampling</a:t>
            </a:r>
          </a:p>
          <a:p>
            <a:endParaRPr kumimoji="1"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F78748-D74B-F642-8B94-A30525612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16</a:t>
            </a:fld>
            <a:endParaRPr lang="zh-TW" altLang="en-US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69A48674-D80E-CD4F-B92F-1B9EF85A5E96}"/>
              </a:ext>
            </a:extLst>
          </p:cNvPr>
          <p:cNvGrpSpPr/>
          <p:nvPr/>
        </p:nvGrpSpPr>
        <p:grpSpPr>
          <a:xfrm>
            <a:off x="5160117" y="521801"/>
            <a:ext cx="7031884" cy="1844379"/>
            <a:chOff x="3870087" y="391350"/>
            <a:chExt cx="5273913" cy="1383284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AFF57A4E-1D86-A448-830F-011B3C7834F9}"/>
                </a:ext>
              </a:extLst>
            </p:cNvPr>
            <p:cNvGrpSpPr/>
            <p:nvPr/>
          </p:nvGrpSpPr>
          <p:grpSpPr>
            <a:xfrm>
              <a:off x="4353615" y="391350"/>
              <a:ext cx="4790385" cy="1383284"/>
              <a:chOff x="4187543" y="268491"/>
              <a:chExt cx="4956458" cy="1506143"/>
            </a:xfrm>
          </p:grpSpPr>
          <p:sp>
            <p:nvSpPr>
              <p:cNvPr id="3" name="圓角矩形 2">
                <a:extLst>
                  <a:ext uri="{FF2B5EF4-FFF2-40B4-BE49-F238E27FC236}">
                    <a16:creationId xmlns:a16="http://schemas.microsoft.com/office/drawing/2014/main" id="{5B834000-BD64-9A43-8FD3-A6ECB26C7E4B}"/>
                  </a:ext>
                </a:extLst>
              </p:cNvPr>
              <p:cNvSpPr/>
              <p:nvPr/>
            </p:nvSpPr>
            <p:spPr>
              <a:xfrm>
                <a:off x="4187543" y="273157"/>
                <a:ext cx="764467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  <a:highlight>
                      <a:srgbClr val="FECF46"/>
                    </a:highlight>
                  </a:rPr>
                  <a:t>0.95</a:t>
                </a:r>
                <a:endParaRPr kumimoji="1" lang="zh-TW" altLang="en-US" sz="2400" dirty="0">
                  <a:solidFill>
                    <a:schemeClr val="bg2"/>
                  </a:solidFill>
                  <a:highlight>
                    <a:srgbClr val="FECF46"/>
                  </a:highlight>
                </a:endParaRPr>
              </a:p>
            </p:txBody>
          </p:sp>
          <p:sp>
            <p:nvSpPr>
              <p:cNvPr id="16" name="圓角矩形 15">
                <a:extLst>
                  <a:ext uri="{FF2B5EF4-FFF2-40B4-BE49-F238E27FC236}">
                    <a16:creationId xmlns:a16="http://schemas.microsoft.com/office/drawing/2014/main" id="{EC67E6B5-2B6C-4648-80C3-B7D40E400D5B}"/>
                  </a:ext>
                </a:extLst>
              </p:cNvPr>
              <p:cNvSpPr/>
              <p:nvPr/>
            </p:nvSpPr>
            <p:spPr>
              <a:xfrm>
                <a:off x="5064339" y="268491"/>
                <a:ext cx="764467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</a:rPr>
                  <a:t>0.05</a:t>
                </a:r>
                <a:endParaRPr kumimoji="1" lang="zh-TW" alt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7" name="圓角矩形 16">
                <a:extLst>
                  <a:ext uri="{FF2B5EF4-FFF2-40B4-BE49-F238E27FC236}">
                    <a16:creationId xmlns:a16="http://schemas.microsoft.com/office/drawing/2014/main" id="{0C0524A0-989C-2A43-A270-639797C725AC}"/>
                  </a:ext>
                </a:extLst>
              </p:cNvPr>
              <p:cNvSpPr/>
              <p:nvPr/>
            </p:nvSpPr>
            <p:spPr>
              <a:xfrm>
                <a:off x="4189766" y="794452"/>
                <a:ext cx="764467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  <a:highlight>
                      <a:srgbClr val="FECF46"/>
                    </a:highlight>
                  </a:rPr>
                  <a:t>0.25</a:t>
                </a:r>
                <a:endParaRPr kumimoji="1" lang="zh-TW" altLang="en-US" sz="2400" dirty="0">
                  <a:solidFill>
                    <a:schemeClr val="bg2"/>
                  </a:solidFill>
                  <a:highlight>
                    <a:srgbClr val="FECF46"/>
                  </a:highlight>
                </a:endParaRPr>
              </a:p>
            </p:txBody>
          </p:sp>
          <p:sp>
            <p:nvSpPr>
              <p:cNvPr id="18" name="圓角矩形 17">
                <a:extLst>
                  <a:ext uri="{FF2B5EF4-FFF2-40B4-BE49-F238E27FC236}">
                    <a16:creationId xmlns:a16="http://schemas.microsoft.com/office/drawing/2014/main" id="{484147A0-65BC-2749-8D1F-4DE3A7446645}"/>
                  </a:ext>
                </a:extLst>
              </p:cNvPr>
              <p:cNvSpPr/>
              <p:nvPr/>
            </p:nvSpPr>
            <p:spPr>
              <a:xfrm>
                <a:off x="5076213" y="803043"/>
                <a:ext cx="764467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  <a:highlight>
                      <a:srgbClr val="FECF46"/>
                    </a:highlight>
                  </a:rPr>
                  <a:t>0.43</a:t>
                </a:r>
                <a:endParaRPr kumimoji="1" lang="zh-TW" altLang="en-US" sz="2400" dirty="0">
                  <a:solidFill>
                    <a:schemeClr val="bg2"/>
                  </a:solidFill>
                  <a:highlight>
                    <a:srgbClr val="FECF46"/>
                  </a:highlight>
                </a:endParaRPr>
              </a:p>
            </p:txBody>
          </p:sp>
          <p:sp>
            <p:nvSpPr>
              <p:cNvPr id="19" name="圓角矩形 18">
                <a:extLst>
                  <a:ext uri="{FF2B5EF4-FFF2-40B4-BE49-F238E27FC236}">
                    <a16:creationId xmlns:a16="http://schemas.microsoft.com/office/drawing/2014/main" id="{227C44F4-CC16-A14E-A466-266A453D2E63}"/>
                  </a:ext>
                </a:extLst>
              </p:cNvPr>
              <p:cNvSpPr/>
              <p:nvPr/>
            </p:nvSpPr>
            <p:spPr>
              <a:xfrm>
                <a:off x="5962660" y="803042"/>
                <a:ext cx="764467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  <a:highlight>
                      <a:srgbClr val="FECF46"/>
                    </a:highlight>
                  </a:rPr>
                  <a:t>0.27</a:t>
                </a:r>
                <a:endParaRPr kumimoji="1" lang="zh-TW" altLang="en-US" sz="2400" dirty="0">
                  <a:solidFill>
                    <a:schemeClr val="bg2"/>
                  </a:solidFill>
                  <a:highlight>
                    <a:srgbClr val="FECF46"/>
                  </a:highlight>
                </a:endParaRPr>
              </a:p>
            </p:txBody>
          </p:sp>
          <p:sp>
            <p:nvSpPr>
              <p:cNvPr id="20" name="圓角矩形 19">
                <a:extLst>
                  <a:ext uri="{FF2B5EF4-FFF2-40B4-BE49-F238E27FC236}">
                    <a16:creationId xmlns:a16="http://schemas.microsoft.com/office/drawing/2014/main" id="{A3F1E6D7-AE67-9E42-8935-40DD30FBC7CD}"/>
                  </a:ext>
                </a:extLst>
              </p:cNvPr>
              <p:cNvSpPr/>
              <p:nvPr/>
            </p:nvSpPr>
            <p:spPr>
              <a:xfrm>
                <a:off x="6847127" y="813721"/>
                <a:ext cx="764467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</a:rPr>
                  <a:t>0.05</a:t>
                </a:r>
                <a:endParaRPr kumimoji="1" lang="zh-TW" alt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1" name="圓角矩形 20">
                <a:extLst>
                  <a:ext uri="{FF2B5EF4-FFF2-40B4-BE49-F238E27FC236}">
                    <a16:creationId xmlns:a16="http://schemas.microsoft.com/office/drawing/2014/main" id="{8CA41603-3540-2A45-BA96-98858E29F5B7}"/>
                  </a:ext>
                </a:extLst>
              </p:cNvPr>
              <p:cNvSpPr/>
              <p:nvPr/>
            </p:nvSpPr>
            <p:spPr>
              <a:xfrm>
                <a:off x="4189765" y="1315747"/>
                <a:ext cx="764467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  <a:highlight>
                      <a:srgbClr val="FECF46"/>
                    </a:highlight>
                  </a:rPr>
                  <a:t>0.1</a:t>
                </a:r>
                <a:endParaRPr kumimoji="1" lang="zh-TW" altLang="en-US" sz="2400" dirty="0">
                  <a:solidFill>
                    <a:schemeClr val="bg2"/>
                  </a:solidFill>
                  <a:highlight>
                    <a:srgbClr val="FECF46"/>
                  </a:highlight>
                </a:endParaRPr>
              </a:p>
            </p:txBody>
          </p:sp>
          <p:sp>
            <p:nvSpPr>
              <p:cNvPr id="22" name="圓角矩形 21">
                <a:extLst>
                  <a:ext uri="{FF2B5EF4-FFF2-40B4-BE49-F238E27FC236}">
                    <a16:creationId xmlns:a16="http://schemas.microsoft.com/office/drawing/2014/main" id="{60BC8746-C7AE-4049-8BF0-977D4E09356F}"/>
                  </a:ext>
                </a:extLst>
              </p:cNvPr>
              <p:cNvSpPr/>
              <p:nvPr/>
            </p:nvSpPr>
            <p:spPr>
              <a:xfrm>
                <a:off x="5064338" y="1315246"/>
                <a:ext cx="764467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  <a:highlight>
                      <a:srgbClr val="FECF46"/>
                    </a:highlight>
                  </a:rPr>
                  <a:t>0.05</a:t>
                </a:r>
                <a:endParaRPr kumimoji="1" lang="zh-TW" altLang="en-US" sz="2400" dirty="0">
                  <a:solidFill>
                    <a:schemeClr val="bg2"/>
                  </a:solidFill>
                  <a:highlight>
                    <a:srgbClr val="FECF46"/>
                  </a:highlight>
                </a:endParaRPr>
              </a:p>
            </p:txBody>
          </p:sp>
          <p:sp>
            <p:nvSpPr>
              <p:cNvPr id="23" name="圓角矩形 22">
                <a:extLst>
                  <a:ext uri="{FF2B5EF4-FFF2-40B4-BE49-F238E27FC236}">
                    <a16:creationId xmlns:a16="http://schemas.microsoft.com/office/drawing/2014/main" id="{E0E5FF54-FFFA-A74B-83A9-D11F5492AB73}"/>
                  </a:ext>
                </a:extLst>
              </p:cNvPr>
              <p:cNvSpPr/>
              <p:nvPr/>
            </p:nvSpPr>
            <p:spPr>
              <a:xfrm>
                <a:off x="5952032" y="1323395"/>
                <a:ext cx="764467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  <a:highlight>
                      <a:srgbClr val="FECF46"/>
                    </a:highlight>
                  </a:rPr>
                  <a:t>0.12</a:t>
                </a:r>
                <a:endParaRPr kumimoji="1" lang="zh-TW" altLang="en-US" sz="2400" dirty="0">
                  <a:solidFill>
                    <a:schemeClr val="bg2"/>
                  </a:solidFill>
                  <a:highlight>
                    <a:srgbClr val="FECF46"/>
                  </a:highlight>
                </a:endParaRPr>
              </a:p>
            </p:txBody>
          </p:sp>
          <p:sp>
            <p:nvSpPr>
              <p:cNvPr id="24" name="圓角矩形 23">
                <a:extLst>
                  <a:ext uri="{FF2B5EF4-FFF2-40B4-BE49-F238E27FC236}">
                    <a16:creationId xmlns:a16="http://schemas.microsoft.com/office/drawing/2014/main" id="{6F0C49B7-6DEB-F74E-B631-E73382E8EE9B}"/>
                  </a:ext>
                </a:extLst>
              </p:cNvPr>
              <p:cNvSpPr/>
              <p:nvPr/>
            </p:nvSpPr>
            <p:spPr>
              <a:xfrm>
                <a:off x="6847128" y="1323395"/>
                <a:ext cx="764467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  <a:highlight>
                      <a:srgbClr val="FECF46"/>
                    </a:highlight>
                  </a:rPr>
                  <a:t>0.05</a:t>
                </a:r>
                <a:endParaRPr kumimoji="1" lang="zh-TW" altLang="en-US" sz="2400" dirty="0">
                  <a:solidFill>
                    <a:schemeClr val="bg2"/>
                  </a:solidFill>
                  <a:highlight>
                    <a:srgbClr val="FECF46"/>
                  </a:highlight>
                </a:endParaRPr>
              </a:p>
            </p:txBody>
          </p:sp>
          <p:sp>
            <p:nvSpPr>
              <p:cNvPr id="25" name="圓角矩形 24">
                <a:extLst>
                  <a:ext uri="{FF2B5EF4-FFF2-40B4-BE49-F238E27FC236}">
                    <a16:creationId xmlns:a16="http://schemas.microsoft.com/office/drawing/2014/main" id="{BD763832-11A9-EB49-A9A6-B8F6246CEF74}"/>
                  </a:ext>
                </a:extLst>
              </p:cNvPr>
              <p:cNvSpPr/>
              <p:nvPr/>
            </p:nvSpPr>
            <p:spPr>
              <a:xfrm>
                <a:off x="7714299" y="1303555"/>
                <a:ext cx="764467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  <a:highlight>
                      <a:srgbClr val="FECF46"/>
                    </a:highlight>
                  </a:rPr>
                  <a:t>0.1</a:t>
                </a:r>
                <a:endParaRPr kumimoji="1" lang="zh-TW" altLang="en-US" sz="2400" dirty="0">
                  <a:solidFill>
                    <a:schemeClr val="bg2"/>
                  </a:solidFill>
                  <a:highlight>
                    <a:srgbClr val="FECF46"/>
                  </a:highlight>
                </a:endParaRPr>
              </a:p>
            </p:txBody>
          </p:sp>
          <p:sp>
            <p:nvSpPr>
              <p:cNvPr id="26" name="圓角矩形 25">
                <a:extLst>
                  <a:ext uri="{FF2B5EF4-FFF2-40B4-BE49-F238E27FC236}">
                    <a16:creationId xmlns:a16="http://schemas.microsoft.com/office/drawing/2014/main" id="{8947BA2C-1501-0A49-8A10-17B21043AD26}"/>
                  </a:ext>
                </a:extLst>
              </p:cNvPr>
              <p:cNvSpPr/>
              <p:nvPr/>
            </p:nvSpPr>
            <p:spPr>
              <a:xfrm>
                <a:off x="8557847" y="1303555"/>
                <a:ext cx="586154" cy="45123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2400" dirty="0">
                    <a:solidFill>
                      <a:schemeClr val="bg2"/>
                    </a:solidFill>
                  </a:rPr>
                  <a:t>…</a:t>
                </a:r>
                <a:endParaRPr kumimoji="1" lang="zh-TW" altLang="en-US" sz="24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E8A3E171-73DD-C94E-BD32-13E7223AEE61}"/>
                </a:ext>
              </a:extLst>
            </p:cNvPr>
            <p:cNvSpPr txBox="1"/>
            <p:nvPr/>
          </p:nvSpPr>
          <p:spPr>
            <a:xfrm>
              <a:off x="3870087" y="391350"/>
              <a:ext cx="37496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400" dirty="0"/>
                <a:t>1.</a:t>
              </a:r>
              <a:endParaRPr kumimoji="1" lang="zh-TW" altLang="en-US" sz="2400" dirty="0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EB8ECAA7-0B24-D841-8EC6-65953F6766B7}"/>
                </a:ext>
              </a:extLst>
            </p:cNvPr>
            <p:cNvSpPr txBox="1"/>
            <p:nvPr/>
          </p:nvSpPr>
          <p:spPr>
            <a:xfrm>
              <a:off x="3870087" y="851578"/>
              <a:ext cx="31282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/>
                <a:t>2.</a:t>
              </a:r>
              <a:endParaRPr kumimoji="1" lang="zh-TW" altLang="en-US" sz="2400" dirty="0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078F1A3F-C767-8C42-AF79-FCB47E9AB0EF}"/>
                </a:ext>
              </a:extLst>
            </p:cNvPr>
            <p:cNvSpPr txBox="1"/>
            <p:nvPr/>
          </p:nvSpPr>
          <p:spPr>
            <a:xfrm>
              <a:off x="3870087" y="1341982"/>
              <a:ext cx="31282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/>
                <a:t>3.</a:t>
              </a:r>
              <a:endParaRPr kumimoji="1"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395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 altLang="zh-TW" dirty="0"/>
              <a:t>3.</a:t>
            </a:r>
            <a:r>
              <a:rPr lang="zh-TW" dirty="0"/>
              <a:t>Sampling inputs</a:t>
            </a:r>
            <a:endParaRPr dirty="0"/>
          </a:p>
        </p:txBody>
      </p:sp>
      <p:sp>
        <p:nvSpPr>
          <p:cNvPr id="255" name="Google Shape;255;p29"/>
          <p:cNvSpPr txBox="1"/>
          <p:nvPr/>
        </p:nvSpPr>
        <p:spPr>
          <a:xfrm>
            <a:off x="525633" y="3272234"/>
            <a:ext cx="43428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667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steps : </a:t>
            </a:r>
            <a:endParaRPr sz="2667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654100" y="4120633"/>
            <a:ext cx="1645200" cy="985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667" dirty="0">
                <a:solidFill>
                  <a:schemeClr val="lt1"/>
                </a:solidFill>
              </a:rPr>
              <a:t>answer</a:t>
            </a:r>
            <a:endParaRPr sz="2667" dirty="0">
              <a:solidFill>
                <a:schemeClr val="lt1"/>
              </a:solidFill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3378900" y="4120633"/>
            <a:ext cx="1645200" cy="985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667">
                <a:solidFill>
                  <a:schemeClr val="lt1"/>
                </a:solidFill>
              </a:rPr>
              <a:t>style</a:t>
            </a:r>
            <a:endParaRPr sz="2667">
              <a:solidFill>
                <a:schemeClr val="lt1"/>
              </a:solidFill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6103700" y="4120633"/>
            <a:ext cx="1645200" cy="985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667">
                <a:solidFill>
                  <a:schemeClr val="lt1"/>
                </a:solidFill>
              </a:rPr>
              <a:t>clue</a:t>
            </a:r>
            <a:endParaRPr sz="2667">
              <a:solidFill>
                <a:schemeClr val="lt1"/>
              </a:solidFill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525617" y="2164518"/>
            <a:ext cx="9301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667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extract valid inputs &lt; </a:t>
            </a:r>
            <a:r>
              <a:rPr lang="en-US" altLang="zh-TW" sz="2667" i="1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passage , </a:t>
            </a:r>
            <a:r>
              <a:rPr lang="en-US" altLang="zh-TW" sz="2667" i="1" dirty="0">
                <a:solidFill>
                  <a:srgbClr val="E06666"/>
                </a:solidFill>
                <a:highlight>
                  <a:schemeClr val="accent4"/>
                </a:highlight>
                <a:latin typeface="Lato"/>
                <a:ea typeface="Lato"/>
                <a:cs typeface="Lato"/>
                <a:sym typeface="Lato"/>
              </a:rPr>
              <a:t>answer , clue , style</a:t>
            </a:r>
            <a:r>
              <a:rPr lang="zh-TW" altLang="en-US" sz="2667" i="1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TW" sz="2667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&gt;</a:t>
            </a:r>
            <a:endParaRPr sz="2667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29"/>
          <p:cNvSpPr/>
          <p:nvPr/>
        </p:nvSpPr>
        <p:spPr>
          <a:xfrm rot="5400000">
            <a:off x="2727100" y="4200033"/>
            <a:ext cx="224000" cy="83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261;p29"/>
          <p:cNvSpPr/>
          <p:nvPr/>
        </p:nvSpPr>
        <p:spPr>
          <a:xfrm rot="5400000">
            <a:off x="5451900" y="4200033"/>
            <a:ext cx="224000" cy="83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D587DA3-051F-564A-8771-3FBA610E0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787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Sampling inputs</a:t>
            </a:r>
            <a:endParaRPr/>
          </a:p>
        </p:txBody>
      </p:sp>
      <p:sp>
        <p:nvSpPr>
          <p:cNvPr id="280" name="Google Shape;280;p31"/>
          <p:cNvSpPr txBox="1"/>
          <p:nvPr/>
        </p:nvSpPr>
        <p:spPr>
          <a:xfrm>
            <a:off x="7348000" y="3203567"/>
            <a:ext cx="4844000" cy="391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74121">
              <a:buClr>
                <a:schemeClr val="dk1"/>
              </a:buClr>
              <a:buSzPts val="2000"/>
              <a:buChar char="●"/>
            </a:pPr>
            <a:r>
              <a:rPr lang="en-US" altLang="zh-TW" sz="2667" dirty="0">
                <a:solidFill>
                  <a:schemeClr val="dk1"/>
                </a:solidFill>
              </a:rPr>
              <a:t>most of the answers are short</a:t>
            </a:r>
            <a:endParaRPr sz="2667" dirty="0">
              <a:solidFill>
                <a:schemeClr val="dk1"/>
              </a:solidFill>
            </a:endParaRPr>
          </a:p>
          <a:p>
            <a:pPr marL="609585"/>
            <a:endParaRPr sz="2667" dirty="0">
              <a:solidFill>
                <a:schemeClr val="dk1"/>
              </a:solidFill>
            </a:endParaRPr>
          </a:p>
          <a:p>
            <a:pPr marL="609585" indent="-474121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000"/>
              <a:buChar char="●"/>
            </a:pPr>
            <a:r>
              <a:rPr lang="en-US" altLang="zh-TW" sz="2667" dirty="0">
                <a:solidFill>
                  <a:schemeClr val="dk1"/>
                </a:solidFill>
              </a:rPr>
              <a:t>person(PERSON)</a:t>
            </a:r>
            <a:endParaRPr sz="2667" dirty="0">
              <a:solidFill>
                <a:schemeClr val="dk1"/>
              </a:solidFill>
            </a:endParaRPr>
          </a:p>
          <a:p>
            <a:pPr marL="609585">
              <a:lnSpc>
                <a:spcPct val="115000"/>
              </a:lnSpc>
              <a:spcBef>
                <a:spcPts val="1200"/>
              </a:spcBef>
            </a:pPr>
            <a:r>
              <a:rPr lang="en-US" altLang="zh-TW" sz="2667" dirty="0">
                <a:solidFill>
                  <a:schemeClr val="dk1"/>
                </a:solidFill>
              </a:rPr>
              <a:t>organization (ORG) </a:t>
            </a:r>
            <a:endParaRPr sz="2667" dirty="0">
              <a:solidFill>
                <a:schemeClr val="dk1"/>
              </a:solidFill>
            </a:endParaRPr>
          </a:p>
          <a:p>
            <a:pPr marL="609585">
              <a:lnSpc>
                <a:spcPct val="115000"/>
              </a:lnSpc>
              <a:spcBef>
                <a:spcPts val="1200"/>
              </a:spcBef>
            </a:pPr>
            <a:r>
              <a:rPr lang="en-US" altLang="zh-TW" sz="2667" dirty="0">
                <a:solidFill>
                  <a:schemeClr val="dk1"/>
                </a:solidFill>
              </a:rPr>
              <a:t>date (DATE)</a:t>
            </a:r>
            <a:endParaRPr sz="2667" dirty="0">
              <a:solidFill>
                <a:schemeClr val="dk1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sz="2667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667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BAC5B4E6-9169-1A44-AAB6-59DD636FBEE7}"/>
              </a:ext>
            </a:extLst>
          </p:cNvPr>
          <p:cNvGrpSpPr/>
          <p:nvPr/>
        </p:nvGrpSpPr>
        <p:grpSpPr>
          <a:xfrm>
            <a:off x="415600" y="2359230"/>
            <a:ext cx="6477043" cy="4183340"/>
            <a:chOff x="379400" y="1017450"/>
            <a:chExt cx="5131525" cy="3580720"/>
          </a:xfrm>
        </p:grpSpPr>
        <p:pic>
          <p:nvPicPr>
            <p:cNvPr id="281" name="Google Shape;281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9400" y="1017450"/>
              <a:ext cx="5131525" cy="3580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31"/>
            <p:cNvSpPr/>
            <p:nvPr/>
          </p:nvSpPr>
          <p:spPr>
            <a:xfrm>
              <a:off x="872350" y="1017450"/>
              <a:ext cx="1635900" cy="30882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6" name="Google Shape;268;p30">
            <a:extLst>
              <a:ext uri="{FF2B5EF4-FFF2-40B4-BE49-F238E27FC236}">
                <a16:creationId xmlns:a16="http://schemas.microsoft.com/office/drawing/2014/main" id="{94690C78-9F14-AB44-A7EF-37440D34DC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732" r="11155" b="64548"/>
          <a:stretch/>
        </p:blipFill>
        <p:spPr>
          <a:xfrm>
            <a:off x="415601" y="1294883"/>
            <a:ext cx="7643787" cy="6843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ABE2330-BAFD-1846-A06A-A232315F3E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07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Sampling inputs</a:t>
            </a:r>
            <a:endParaRPr/>
          </a:p>
        </p:txBody>
      </p:sp>
      <p:sp>
        <p:nvSpPr>
          <p:cNvPr id="297" name="Google Shape;297;p33"/>
          <p:cNvSpPr txBox="1"/>
          <p:nvPr/>
        </p:nvSpPr>
        <p:spPr>
          <a:xfrm>
            <a:off x="6613600" y="4209727"/>
            <a:ext cx="5578400" cy="200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74121">
              <a:lnSpc>
                <a:spcPct val="115000"/>
              </a:lnSpc>
              <a:spcBef>
                <a:spcPts val="2667"/>
              </a:spcBef>
              <a:buClr>
                <a:schemeClr val="dk1"/>
              </a:buClr>
              <a:buSzPts val="2000"/>
              <a:buChar char="●"/>
            </a:pPr>
            <a:r>
              <a:rPr lang="en-US" altLang="zh-TW" sz="2667" dirty="0">
                <a:solidFill>
                  <a:schemeClr val="dk1"/>
                </a:solidFill>
              </a:rPr>
              <a:t>The NER tags of answers are highly correlated with the style of questions</a:t>
            </a:r>
            <a:r>
              <a:rPr lang="zh-TW" altLang="en-US" sz="2667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667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F6D461F-8065-884E-955B-CFB31D4D1C4D}"/>
              </a:ext>
            </a:extLst>
          </p:cNvPr>
          <p:cNvGrpSpPr/>
          <p:nvPr/>
        </p:nvGrpSpPr>
        <p:grpSpPr>
          <a:xfrm>
            <a:off x="415600" y="2478157"/>
            <a:ext cx="6386432" cy="4189635"/>
            <a:chOff x="235500" y="1169850"/>
            <a:chExt cx="4789824" cy="3142226"/>
          </a:xfrm>
        </p:grpSpPr>
        <p:pic>
          <p:nvPicPr>
            <p:cNvPr id="298" name="Google Shape;298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5500" y="1169850"/>
              <a:ext cx="4789824" cy="3142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33"/>
            <p:cNvSpPr/>
            <p:nvPr/>
          </p:nvSpPr>
          <p:spPr>
            <a:xfrm>
              <a:off x="2027725" y="1169850"/>
              <a:ext cx="353700" cy="28746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3353825" y="1205100"/>
              <a:ext cx="353700" cy="28041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8" name="Google Shape;270;p30">
            <a:extLst>
              <a:ext uri="{FF2B5EF4-FFF2-40B4-BE49-F238E27FC236}">
                <a16:creationId xmlns:a16="http://schemas.microsoft.com/office/drawing/2014/main" id="{8D7FC568-8E40-8742-9B08-1150AC7CBC4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926" t="37682" r="19098" b="33198"/>
          <a:stretch/>
        </p:blipFill>
        <p:spPr>
          <a:xfrm>
            <a:off x="376850" y="1512190"/>
            <a:ext cx="7065021" cy="5621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D385A06-C0F5-4641-9778-36DBD5A923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88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zh-TW" b="1" dirty="0"/>
              <a:t>Outline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838201" y="1825626"/>
            <a:ext cx="2836817" cy="5779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237061" indent="-262460">
              <a:spcBef>
                <a:spcPts val="0"/>
              </a:spcBef>
              <a:buClr>
                <a:schemeClr val="dk1"/>
              </a:buClr>
              <a:buSzPts val="2500"/>
              <a:buChar char="●"/>
            </a:pPr>
            <a:r>
              <a:rPr lang="en-US" altLang="zh-TW" sz="3200" dirty="0"/>
              <a:t>Introduction</a:t>
            </a:r>
            <a:endParaRPr sz="3200"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9069437" y="616634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fld id="{00000000-1234-1234-1234-123412341234}" type="slidenum">
              <a:rPr lang="en-US" altLang="zh-TW"/>
              <a:pPr/>
              <a:t>2</a:t>
            </a:fld>
            <a:endParaRPr dirty="0"/>
          </a:p>
        </p:txBody>
      </p:sp>
      <p:sp>
        <p:nvSpPr>
          <p:cNvPr id="5" name="Google Shape;72;p15">
            <a:extLst>
              <a:ext uri="{FF2B5EF4-FFF2-40B4-BE49-F238E27FC236}">
                <a16:creationId xmlns:a16="http://schemas.microsoft.com/office/drawing/2014/main" id="{75357161-8A9F-FB4F-ABAC-A150C75F1D7B}"/>
              </a:ext>
            </a:extLst>
          </p:cNvPr>
          <p:cNvSpPr txBox="1">
            <a:spLocks/>
          </p:cNvSpPr>
          <p:nvPr/>
        </p:nvSpPr>
        <p:spPr>
          <a:xfrm>
            <a:off x="838200" y="2323147"/>
            <a:ext cx="1878875" cy="83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37061" indent="-262460">
              <a:buSzPts val="2500"/>
            </a:pPr>
            <a:r>
              <a:rPr lang="en-US" altLang="zh-TW" sz="3200" dirty="0"/>
              <a:t>Method</a:t>
            </a:r>
            <a:endParaRPr lang="en-US" sz="3200" dirty="0"/>
          </a:p>
        </p:txBody>
      </p:sp>
      <p:sp>
        <p:nvSpPr>
          <p:cNvPr id="6" name="Google Shape;72;p15">
            <a:extLst>
              <a:ext uri="{FF2B5EF4-FFF2-40B4-BE49-F238E27FC236}">
                <a16:creationId xmlns:a16="http://schemas.microsoft.com/office/drawing/2014/main" id="{EA176650-D475-6E48-A482-CEEDA48110EA}"/>
              </a:ext>
            </a:extLst>
          </p:cNvPr>
          <p:cNvSpPr txBox="1">
            <a:spLocks/>
          </p:cNvSpPr>
          <p:nvPr/>
        </p:nvSpPr>
        <p:spPr>
          <a:xfrm>
            <a:off x="838200" y="2940234"/>
            <a:ext cx="2500085" cy="93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37061" indent="-262460">
              <a:buSzPts val="2500"/>
            </a:pPr>
            <a:r>
              <a:rPr lang="en-US" altLang="zh-TW" sz="3200" dirty="0"/>
              <a:t>Experiment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1D3659B8-A9D1-6D42-BDD5-41CDB447C114}"/>
              </a:ext>
            </a:extLst>
          </p:cNvPr>
          <p:cNvSpPr txBox="1">
            <a:spLocks/>
          </p:cNvSpPr>
          <p:nvPr/>
        </p:nvSpPr>
        <p:spPr>
          <a:xfrm>
            <a:off x="838200" y="3578315"/>
            <a:ext cx="2296885" cy="83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37061" indent="-262460">
              <a:spcAft>
                <a:spcPts val="1600"/>
              </a:spcAft>
              <a:buSzPts val="2500"/>
            </a:pPr>
            <a:r>
              <a:rPr lang="en-US" altLang="zh-TW" sz="3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9473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Sampling inputs</a:t>
            </a:r>
            <a:endParaRPr/>
          </a:p>
        </p:txBody>
      </p:sp>
      <p:sp>
        <p:nvSpPr>
          <p:cNvPr id="288" name="Google Shape;288;p32"/>
          <p:cNvSpPr txBox="1"/>
          <p:nvPr/>
        </p:nvSpPr>
        <p:spPr>
          <a:xfrm>
            <a:off x="7019933" y="2394194"/>
            <a:ext cx="4190000" cy="138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74121">
              <a:lnSpc>
                <a:spcPct val="115000"/>
              </a:lnSpc>
              <a:spcBef>
                <a:spcPts val="1467"/>
              </a:spcBef>
              <a:buClr>
                <a:schemeClr val="dk1"/>
              </a:buClr>
              <a:buSzPts val="2000"/>
              <a:buChar char="●"/>
            </a:pPr>
            <a:r>
              <a:rPr lang="en-US" altLang="zh-TW" sz="2667" dirty="0">
                <a:solidFill>
                  <a:schemeClr val="dk1"/>
                </a:solidFill>
              </a:rPr>
              <a:t>DepDist(c,a) is usually less than 8</a:t>
            </a:r>
            <a:r>
              <a:rPr lang="zh-TW" altLang="en-US" sz="2667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667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D760EC3-476F-7148-BD1A-20591710BC9C}"/>
              </a:ext>
            </a:extLst>
          </p:cNvPr>
          <p:cNvGrpSpPr/>
          <p:nvPr/>
        </p:nvGrpSpPr>
        <p:grpSpPr>
          <a:xfrm>
            <a:off x="217026" y="2504899"/>
            <a:ext cx="6445645" cy="4117599"/>
            <a:chOff x="371965" y="1017450"/>
            <a:chExt cx="4834234" cy="3088199"/>
          </a:xfrm>
        </p:grpSpPr>
        <p:pic>
          <p:nvPicPr>
            <p:cNvPr id="289" name="Google Shape;289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1965" y="1017450"/>
              <a:ext cx="4834234" cy="3088199"/>
            </a:xfrm>
            <a:prstGeom prst="rect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90" name="Google Shape;290;p32"/>
            <p:cNvSpPr/>
            <p:nvPr/>
          </p:nvSpPr>
          <p:spPr>
            <a:xfrm>
              <a:off x="452200" y="1017450"/>
              <a:ext cx="2298300" cy="28071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F2B9B481-04B7-6449-9612-A0685EB95B8E}"/>
              </a:ext>
            </a:extLst>
          </p:cNvPr>
          <p:cNvGrpSpPr/>
          <p:nvPr/>
        </p:nvGrpSpPr>
        <p:grpSpPr>
          <a:xfrm>
            <a:off x="305848" y="1472675"/>
            <a:ext cx="7826528" cy="619533"/>
            <a:chOff x="400276" y="2408750"/>
            <a:chExt cx="5869896" cy="464650"/>
          </a:xfrm>
        </p:grpSpPr>
        <p:pic>
          <p:nvPicPr>
            <p:cNvPr id="9" name="Google Shape;269;p30">
              <a:extLst>
                <a:ext uri="{FF2B5EF4-FFF2-40B4-BE49-F238E27FC236}">
                  <a16:creationId xmlns:a16="http://schemas.microsoft.com/office/drawing/2014/main" id="{47B93F78-BD5E-2D4C-8C75-4F24CD1BFC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800" t="65975" r="14144" b="1931"/>
            <a:stretch/>
          </p:blipFill>
          <p:spPr>
            <a:xfrm>
              <a:off x="400276" y="2408750"/>
              <a:ext cx="5869896" cy="464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271;p30">
              <a:extLst>
                <a:ext uri="{FF2B5EF4-FFF2-40B4-BE49-F238E27FC236}">
                  <a16:creationId xmlns:a16="http://schemas.microsoft.com/office/drawing/2014/main" id="{78EBC49F-6785-614B-B87B-F7E245F1BA8E}"/>
                </a:ext>
              </a:extLst>
            </p:cNvPr>
            <p:cNvSpPr/>
            <p:nvPr/>
          </p:nvSpPr>
          <p:spPr>
            <a:xfrm>
              <a:off x="4367125" y="2467800"/>
              <a:ext cx="1664100" cy="405600"/>
            </a:xfrm>
            <a:prstGeom prst="rect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2B98D0A-D0D8-D84D-A754-1D3DE5475E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01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Sampling inputs</a:t>
            </a:r>
            <a:endParaRPr/>
          </a:p>
        </p:txBody>
      </p:sp>
      <p:pic>
        <p:nvPicPr>
          <p:cNvPr id="306" name="Google Shape;306;p34"/>
          <p:cNvPicPr preferRelativeResize="0"/>
          <p:nvPr/>
        </p:nvPicPr>
        <p:blipFill rotWithShape="1">
          <a:blip r:embed="rId3">
            <a:alphaModFix/>
          </a:blip>
          <a:srcRect r="13584"/>
          <a:stretch/>
        </p:blipFill>
        <p:spPr>
          <a:xfrm>
            <a:off x="753040" y="1871636"/>
            <a:ext cx="6240365" cy="115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/>
          <p:cNvPicPr preferRelativeResize="0"/>
          <p:nvPr/>
        </p:nvPicPr>
        <p:blipFill rotWithShape="1">
          <a:blip r:embed="rId4">
            <a:alphaModFix/>
          </a:blip>
          <a:srcRect r="25849"/>
          <a:stretch/>
        </p:blipFill>
        <p:spPr>
          <a:xfrm>
            <a:off x="830534" y="3640067"/>
            <a:ext cx="4571868" cy="97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/>
          <p:cNvPicPr preferRelativeResize="0"/>
          <p:nvPr/>
        </p:nvPicPr>
        <p:blipFill rotWithShape="1">
          <a:blip r:embed="rId5">
            <a:alphaModFix/>
          </a:blip>
          <a:srcRect r="10905"/>
          <a:stretch/>
        </p:blipFill>
        <p:spPr>
          <a:xfrm>
            <a:off x="753041" y="5247600"/>
            <a:ext cx="5702295" cy="8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4"/>
          <p:cNvSpPr txBox="1"/>
          <p:nvPr/>
        </p:nvSpPr>
        <p:spPr>
          <a:xfrm>
            <a:off x="415600" y="1009068"/>
            <a:ext cx="12323200" cy="106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74121">
              <a:lnSpc>
                <a:spcPct val="115000"/>
              </a:lnSpc>
              <a:spcBef>
                <a:spcPts val="2667"/>
              </a:spcBef>
              <a:buClr>
                <a:schemeClr val="dk1"/>
              </a:buClr>
              <a:buSzPts val="2000"/>
              <a:buChar char="●"/>
            </a:pPr>
            <a:r>
              <a:rPr lang="en-US" altLang="zh-TW" sz="2667" dirty="0">
                <a:solidFill>
                  <a:schemeClr val="dk1"/>
                </a:solidFill>
              </a:rPr>
              <a:t>candidate chunks K = {k</a:t>
            </a:r>
            <a:r>
              <a:rPr lang="en-US" altLang="zh-TW" sz="2667" baseline="-25000" dirty="0">
                <a:solidFill>
                  <a:schemeClr val="dk1"/>
                </a:solidFill>
              </a:rPr>
              <a:t>1</a:t>
            </a:r>
            <a:r>
              <a:rPr lang="en-US" altLang="zh-TW" sz="2667" dirty="0">
                <a:solidFill>
                  <a:schemeClr val="dk1"/>
                </a:solidFill>
              </a:rPr>
              <a:t>,k</a:t>
            </a:r>
            <a:r>
              <a:rPr lang="en-US" altLang="zh-TW" sz="2667" baseline="-25000" dirty="0">
                <a:solidFill>
                  <a:schemeClr val="dk1"/>
                </a:solidFill>
              </a:rPr>
              <a:t>2</a:t>
            </a:r>
            <a:r>
              <a:rPr lang="en-US" altLang="zh-TW" sz="2667" dirty="0">
                <a:solidFill>
                  <a:schemeClr val="dk1"/>
                </a:solidFill>
              </a:rPr>
              <a:t>,··· ,k</a:t>
            </a:r>
            <a:r>
              <a:rPr lang="en-US" altLang="zh-TW" sz="2667" baseline="-25000" dirty="0">
                <a:solidFill>
                  <a:schemeClr val="dk1"/>
                </a:solidFill>
              </a:rPr>
              <a:t>|K|</a:t>
            </a:r>
            <a:r>
              <a:rPr lang="en-US" altLang="zh-TW" sz="2667" dirty="0">
                <a:solidFill>
                  <a:schemeClr val="dk1"/>
                </a:solidFill>
              </a:rPr>
              <a:t>} over passage, sample k</a:t>
            </a:r>
            <a:r>
              <a:rPr lang="en-US" altLang="zh-TW" sz="2667" baseline="-25000" dirty="0">
                <a:solidFill>
                  <a:schemeClr val="dk1"/>
                </a:solidFill>
              </a:rPr>
              <a:t>i</a:t>
            </a:r>
            <a:r>
              <a:rPr lang="zh-TW" altLang="en-US" sz="2667" dirty="0">
                <a:solidFill>
                  <a:schemeClr val="dk1"/>
                </a:solidFill>
              </a:rPr>
              <a:t> </a:t>
            </a:r>
            <a:r>
              <a:rPr lang="en-US" altLang="zh-TW" sz="2667" dirty="0">
                <a:solidFill>
                  <a:schemeClr val="dk1"/>
                </a:solidFill>
              </a:rPr>
              <a:t>as answer : </a:t>
            </a:r>
            <a:endParaRPr sz="2667" dirty="0">
              <a:solidFill>
                <a:schemeClr val="dk1"/>
              </a:solidFill>
            </a:endParaRPr>
          </a:p>
        </p:txBody>
      </p:sp>
      <p:sp>
        <p:nvSpPr>
          <p:cNvPr id="310" name="Google Shape;310;p34"/>
          <p:cNvSpPr txBox="1"/>
          <p:nvPr/>
        </p:nvSpPr>
        <p:spPr>
          <a:xfrm>
            <a:off x="415600" y="2664253"/>
            <a:ext cx="11646800" cy="102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74121">
              <a:lnSpc>
                <a:spcPct val="115000"/>
              </a:lnSpc>
              <a:spcBef>
                <a:spcPts val="2400"/>
              </a:spcBef>
              <a:buClr>
                <a:schemeClr val="dk1"/>
              </a:buClr>
              <a:buSzPts val="2000"/>
              <a:buChar char="●"/>
            </a:pPr>
            <a:r>
              <a:rPr lang="en-US" altLang="zh-TW" sz="2667" dirty="0">
                <a:solidFill>
                  <a:schemeClr val="dk1"/>
                </a:solidFill>
              </a:rPr>
              <a:t>possible questions styles S = {s</a:t>
            </a:r>
            <a:r>
              <a:rPr lang="en-US" altLang="zh-TW" sz="2667" baseline="-25000" dirty="0">
                <a:solidFill>
                  <a:schemeClr val="dk1"/>
                </a:solidFill>
              </a:rPr>
              <a:t>1</a:t>
            </a:r>
            <a:r>
              <a:rPr lang="en-US" altLang="zh-TW" sz="2667" dirty="0">
                <a:solidFill>
                  <a:schemeClr val="dk1"/>
                </a:solidFill>
              </a:rPr>
              <a:t>, s</a:t>
            </a:r>
            <a:r>
              <a:rPr lang="en-US" altLang="zh-TW" sz="2667" baseline="-25000" dirty="0">
                <a:solidFill>
                  <a:schemeClr val="dk1"/>
                </a:solidFill>
              </a:rPr>
              <a:t>2</a:t>
            </a:r>
            <a:r>
              <a:rPr lang="en-US" altLang="zh-TW" sz="2667" dirty="0">
                <a:solidFill>
                  <a:schemeClr val="dk1"/>
                </a:solidFill>
              </a:rPr>
              <a:t>, · · · , s </a:t>
            </a:r>
            <a:r>
              <a:rPr lang="en-US" altLang="zh-TW" sz="2667" baseline="-25000" dirty="0">
                <a:solidFill>
                  <a:schemeClr val="dk1"/>
                </a:solidFill>
              </a:rPr>
              <a:t>|S |</a:t>
            </a:r>
            <a:r>
              <a:rPr lang="zh-TW" altLang="en-US" sz="2667" dirty="0">
                <a:solidFill>
                  <a:schemeClr val="dk1"/>
                </a:solidFill>
              </a:rPr>
              <a:t> </a:t>
            </a:r>
            <a:r>
              <a:rPr lang="en-US" altLang="zh-TW" sz="2667" dirty="0">
                <a:solidFill>
                  <a:schemeClr val="dk1"/>
                </a:solidFill>
              </a:rPr>
              <a:t>}, sample s</a:t>
            </a:r>
            <a:r>
              <a:rPr lang="en-US" altLang="zh-TW" sz="2667" baseline="-25000" dirty="0">
                <a:solidFill>
                  <a:schemeClr val="dk1"/>
                </a:solidFill>
              </a:rPr>
              <a:t>i</a:t>
            </a:r>
            <a:r>
              <a:rPr lang="zh-TW" altLang="en-US" sz="2667" dirty="0">
                <a:solidFill>
                  <a:schemeClr val="dk1"/>
                </a:solidFill>
              </a:rPr>
              <a:t>  </a:t>
            </a:r>
            <a:r>
              <a:rPr lang="en-US" altLang="zh-TW" sz="2667" dirty="0">
                <a:solidFill>
                  <a:schemeClr val="dk1"/>
                </a:solidFill>
              </a:rPr>
              <a:t>as style:</a:t>
            </a:r>
            <a:endParaRPr sz="2667" dirty="0">
              <a:solidFill>
                <a:schemeClr val="dk1"/>
              </a:solidFill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415600" y="4270067"/>
            <a:ext cx="11646800" cy="102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74121">
              <a:lnSpc>
                <a:spcPct val="115000"/>
              </a:lnSpc>
              <a:spcBef>
                <a:spcPts val="2400"/>
              </a:spcBef>
              <a:buClr>
                <a:schemeClr val="dk1"/>
              </a:buClr>
              <a:buSzPts val="2000"/>
              <a:buChar char="●"/>
            </a:pPr>
            <a:r>
              <a:rPr lang="en-US" altLang="zh-TW" sz="2667" dirty="0">
                <a:solidFill>
                  <a:schemeClr val="dk1"/>
                </a:solidFill>
              </a:rPr>
              <a:t>sample a chunk k</a:t>
            </a:r>
            <a:r>
              <a:rPr lang="en-US" altLang="zh-TW" sz="2667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zh-TW" alt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TW" sz="2667" dirty="0">
                <a:solidFill>
                  <a:schemeClr val="dk1"/>
                </a:solidFill>
              </a:rPr>
              <a:t>as clue:</a:t>
            </a:r>
            <a:endParaRPr sz="2667" dirty="0">
              <a:solidFill>
                <a:schemeClr val="dk1"/>
              </a:solidFill>
            </a:endParaRPr>
          </a:p>
        </p:txBody>
      </p:sp>
      <p:sp>
        <p:nvSpPr>
          <p:cNvPr id="312" name="Google Shape;312;p34"/>
          <p:cNvSpPr txBox="1"/>
          <p:nvPr/>
        </p:nvSpPr>
        <p:spPr>
          <a:xfrm>
            <a:off x="415600" y="5875881"/>
            <a:ext cx="11646800" cy="91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74121">
              <a:lnSpc>
                <a:spcPct val="115000"/>
              </a:lnSpc>
              <a:spcBef>
                <a:spcPts val="1467"/>
              </a:spcBef>
              <a:buClr>
                <a:schemeClr val="dk1"/>
              </a:buClr>
              <a:buSzPts val="2000"/>
              <a:buChar char="●"/>
            </a:pPr>
            <a:r>
              <a:rPr lang="en-US" altLang="zh-TW" sz="2667" dirty="0">
                <a:solidFill>
                  <a:schemeClr val="dk1"/>
                </a:solidFill>
              </a:rPr>
              <a:t>5 answer, 2 style, 2clue, sampling </a:t>
            </a:r>
            <a:r>
              <a:rPr lang="en-US" altLang="zh-TW" sz="2667" dirty="0">
                <a:solidFill>
                  <a:schemeClr val="dk1"/>
                </a:solidFill>
                <a:highlight>
                  <a:schemeClr val="accent4"/>
                </a:highlight>
              </a:rPr>
              <a:t>20</a:t>
            </a:r>
            <a:r>
              <a:rPr lang="zh-TW" altLang="en-US" sz="2667" dirty="0">
                <a:solidFill>
                  <a:schemeClr val="dk1"/>
                </a:solidFill>
              </a:rPr>
              <a:t> </a:t>
            </a:r>
            <a:r>
              <a:rPr lang="en-US" altLang="zh-TW" sz="2667" dirty="0">
                <a:solidFill>
                  <a:schemeClr val="dk1"/>
                </a:solidFill>
              </a:rPr>
              <a:t>questions for each sentence</a:t>
            </a:r>
            <a:endParaRPr sz="2667" dirty="0">
              <a:solidFill>
                <a:schemeClr val="dk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B056A9E-CBD2-C84B-B4C7-17B8AA45C0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071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Data Filtering</a:t>
            </a:r>
            <a:endParaRPr/>
          </a:p>
        </p:txBody>
      </p:sp>
      <p:sp>
        <p:nvSpPr>
          <p:cNvPr id="318" name="Google Shape;318;p35"/>
          <p:cNvSpPr txBox="1"/>
          <p:nvPr/>
        </p:nvSpPr>
        <p:spPr>
          <a:xfrm>
            <a:off x="619200" y="1526365"/>
            <a:ext cx="11674400" cy="216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91054">
              <a:lnSpc>
                <a:spcPct val="115000"/>
              </a:lnSpc>
              <a:spcBef>
                <a:spcPts val="2667"/>
              </a:spcBef>
              <a:buClr>
                <a:schemeClr val="accent1"/>
              </a:buClr>
              <a:buSzPts val="2200"/>
              <a:buChar char="●"/>
            </a:pPr>
            <a:r>
              <a:rPr lang="en-US" altLang="zh-TW" sz="2933" dirty="0">
                <a:solidFill>
                  <a:schemeClr val="accent1"/>
                </a:solidFill>
              </a:rPr>
              <a:t>BERT-based entailment model :</a:t>
            </a:r>
            <a:endParaRPr sz="2933" dirty="0">
              <a:solidFill>
                <a:schemeClr val="accent1"/>
              </a:solidFill>
            </a:endParaRPr>
          </a:p>
          <a:p>
            <a:pPr>
              <a:lnSpc>
                <a:spcPct val="115000"/>
              </a:lnSpc>
              <a:spcBef>
                <a:spcPts val="2667"/>
              </a:spcBef>
              <a:spcAft>
                <a:spcPts val="1467"/>
              </a:spcAft>
            </a:pPr>
            <a:r>
              <a:rPr lang="zh-TW" altLang="en-US" sz="2533" dirty="0">
                <a:solidFill>
                  <a:schemeClr val="accent1"/>
                </a:solidFill>
              </a:rPr>
              <a:t>  </a:t>
            </a:r>
            <a:r>
              <a:rPr lang="en-US" altLang="zh-TW" sz="2933" u="sng" dirty="0">
                <a:solidFill>
                  <a:schemeClr val="accent1"/>
                </a:solidFill>
              </a:rPr>
              <a:t>&lt;q,a&gt; pair</a:t>
            </a:r>
            <a:r>
              <a:rPr lang="zh-TW" altLang="en-US" sz="2933" dirty="0">
                <a:solidFill>
                  <a:schemeClr val="accent1"/>
                </a:solidFill>
              </a:rPr>
              <a:t> </a:t>
            </a:r>
            <a:r>
              <a:rPr lang="en-US" altLang="zh-TW" sz="2933" dirty="0">
                <a:solidFill>
                  <a:schemeClr val="dk1"/>
                </a:solidFill>
              </a:rPr>
              <a:t>matches</a:t>
            </a:r>
            <a:r>
              <a:rPr lang="zh-TW" altLang="en-US" sz="2933" dirty="0">
                <a:solidFill>
                  <a:schemeClr val="accent1"/>
                </a:solidFill>
              </a:rPr>
              <a:t> </a:t>
            </a:r>
            <a:r>
              <a:rPr lang="en-US" altLang="zh-TW" sz="2933" dirty="0">
                <a:solidFill>
                  <a:schemeClr val="accent1"/>
                </a:solidFill>
              </a:rPr>
              <a:t>with the </a:t>
            </a:r>
            <a:r>
              <a:rPr lang="en-US" altLang="zh-TW" sz="2933" u="sng" dirty="0">
                <a:solidFill>
                  <a:schemeClr val="accent1"/>
                </a:solidFill>
              </a:rPr>
              <a:t>content</a:t>
            </a:r>
            <a:r>
              <a:rPr lang="zh-TW" altLang="en-US" sz="2933" dirty="0">
                <a:solidFill>
                  <a:schemeClr val="accent1"/>
                </a:solidFill>
              </a:rPr>
              <a:t> </a:t>
            </a:r>
            <a:r>
              <a:rPr lang="en-US" altLang="zh-TW" sz="2933" dirty="0">
                <a:solidFill>
                  <a:schemeClr val="accent1"/>
                </a:solidFill>
              </a:rPr>
              <a:t>in the input passage</a:t>
            </a:r>
            <a:endParaRPr sz="3333" dirty="0">
              <a:solidFill>
                <a:schemeClr val="accent1"/>
              </a:solidFill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619200" y="3670361"/>
            <a:ext cx="11674400" cy="2688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91054">
              <a:lnSpc>
                <a:spcPct val="115000"/>
              </a:lnSpc>
              <a:spcBef>
                <a:spcPts val="2667"/>
              </a:spcBef>
              <a:buClr>
                <a:schemeClr val="accent1"/>
              </a:buClr>
              <a:buSzPts val="2200"/>
              <a:buChar char="●"/>
            </a:pPr>
            <a:r>
              <a:rPr lang="en-US" altLang="zh-TW" sz="2933" dirty="0">
                <a:solidFill>
                  <a:schemeClr val="accent1"/>
                </a:solidFill>
              </a:rPr>
              <a:t>BERT-based QA model :</a:t>
            </a:r>
            <a:endParaRPr sz="2933" dirty="0">
              <a:solidFill>
                <a:schemeClr val="accent1"/>
              </a:solidFill>
            </a:endParaRPr>
          </a:p>
          <a:p>
            <a:pPr>
              <a:lnSpc>
                <a:spcPct val="115000"/>
              </a:lnSpc>
              <a:spcBef>
                <a:spcPts val="2667"/>
              </a:spcBef>
              <a:spcAft>
                <a:spcPts val="1467"/>
              </a:spcAft>
            </a:pPr>
            <a:r>
              <a:rPr lang="en-US" altLang="zh-TW" sz="2933" dirty="0">
                <a:solidFill>
                  <a:schemeClr val="accent1"/>
                </a:solidFill>
              </a:rPr>
              <a:t>the </a:t>
            </a:r>
            <a:r>
              <a:rPr lang="en-US" altLang="zh-TW" sz="2933" dirty="0">
                <a:solidFill>
                  <a:schemeClr val="dk1"/>
                </a:solidFill>
              </a:rPr>
              <a:t>F1 similarity score</a:t>
            </a:r>
            <a:r>
              <a:rPr lang="zh-TW" altLang="en-US" sz="2933" dirty="0">
                <a:solidFill>
                  <a:schemeClr val="accent1"/>
                </a:solidFill>
              </a:rPr>
              <a:t> </a:t>
            </a:r>
            <a:r>
              <a:rPr lang="en-US" altLang="zh-TW" sz="2933" dirty="0">
                <a:solidFill>
                  <a:schemeClr val="accent1"/>
                </a:solidFill>
              </a:rPr>
              <a:t>of </a:t>
            </a:r>
            <a:r>
              <a:rPr lang="en-US" altLang="zh-TW" sz="2933" u="sng" dirty="0">
                <a:solidFill>
                  <a:schemeClr val="accent1"/>
                </a:solidFill>
              </a:rPr>
              <a:t>gold answer span</a:t>
            </a:r>
            <a:r>
              <a:rPr lang="zh-TW" altLang="en-US" sz="2933" dirty="0">
                <a:solidFill>
                  <a:schemeClr val="accent1"/>
                </a:solidFill>
              </a:rPr>
              <a:t> </a:t>
            </a:r>
            <a:r>
              <a:rPr lang="en-US" altLang="zh-TW" sz="2933" dirty="0">
                <a:solidFill>
                  <a:schemeClr val="accent1"/>
                </a:solidFill>
              </a:rPr>
              <a:t>and </a:t>
            </a:r>
            <a:r>
              <a:rPr lang="en-US" altLang="zh-TW" sz="2933" u="sng" dirty="0">
                <a:solidFill>
                  <a:schemeClr val="accent1"/>
                </a:solidFill>
              </a:rPr>
              <a:t>predicted answer span</a:t>
            </a:r>
            <a:r>
              <a:rPr lang="zh-TW" altLang="en-US" sz="2933" dirty="0">
                <a:solidFill>
                  <a:schemeClr val="accent1"/>
                </a:solidFill>
              </a:rPr>
              <a:t> </a:t>
            </a:r>
            <a:r>
              <a:rPr lang="en-US" altLang="zh-TW" sz="2933" dirty="0">
                <a:solidFill>
                  <a:schemeClr val="accent1"/>
                </a:solidFill>
              </a:rPr>
              <a:t>is above 0.9</a:t>
            </a:r>
            <a:endParaRPr sz="2933" dirty="0">
              <a:solidFill>
                <a:schemeClr val="accent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9B60CC-FD26-EB4D-8F1B-7560D399FD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78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Experiment-Dataset</a:t>
            </a:r>
            <a:endParaRPr/>
          </a:p>
        </p:txBody>
      </p:sp>
      <p:graphicFrame>
        <p:nvGraphicFramePr>
          <p:cNvPr id="325" name="Google Shape;325;p36"/>
          <p:cNvGraphicFramePr/>
          <p:nvPr>
            <p:extLst/>
          </p:nvPr>
        </p:nvGraphicFramePr>
        <p:xfrm>
          <a:off x="5778517" y="3046933"/>
          <a:ext cx="5997884" cy="12191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0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training set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validation set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SQuAD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/>
                        <a:t>86635</a:t>
                      </a:r>
                      <a:endParaRPr sz="2400" dirty="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/>
                        <a:t>17929</a:t>
                      </a:r>
                      <a:endParaRPr sz="2400" dirty="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6" name="Google Shape;326;p36"/>
          <p:cNvGraphicFramePr/>
          <p:nvPr>
            <p:extLst/>
          </p:nvPr>
        </p:nvGraphicFramePr>
        <p:xfrm>
          <a:off x="5778533" y="4828433"/>
          <a:ext cx="5997868" cy="1584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9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/>
                        <a:t>passage</a:t>
                      </a:r>
                      <a:endParaRPr sz="2400" dirty="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question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answer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average lengths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/>
                        <a:t>32.72</a:t>
                      </a:r>
                      <a:endParaRPr sz="2400" dirty="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/>
                        <a:t>11.31</a:t>
                      </a:r>
                      <a:endParaRPr sz="240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dirty="0"/>
                        <a:t>3.19</a:t>
                      </a:r>
                      <a:endParaRPr sz="2400" dirty="0"/>
                    </a:p>
                  </a:txBody>
                  <a:tcPr marL="121900" marR="121900" marT="121900" marB="12190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27" name="Google Shape;327;p36"/>
          <p:cNvPicPr preferRelativeResize="0"/>
          <p:nvPr/>
        </p:nvPicPr>
        <p:blipFill rotWithShape="1">
          <a:blip r:embed="rId3">
            <a:alphaModFix/>
          </a:blip>
          <a:srcRect l="5470" t="3668" r="6159" b="4839"/>
          <a:stretch/>
        </p:blipFill>
        <p:spPr>
          <a:xfrm>
            <a:off x="415601" y="1356600"/>
            <a:ext cx="5073033" cy="526666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8" name="Google Shape;328;p36"/>
          <p:cNvSpPr txBox="1"/>
          <p:nvPr/>
        </p:nvSpPr>
        <p:spPr>
          <a:xfrm>
            <a:off x="5638800" y="1680734"/>
            <a:ext cx="6553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SQuAD : reading comprehention dataset , contain &lt;p , q , a&gt; tuples</a:t>
            </a:r>
            <a:endParaRPr sz="240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DA8B404-DD98-BA47-8B59-EA86415B92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954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Experiment-metrics</a:t>
            </a:r>
            <a:endParaRPr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F681E5A-2501-BC4D-81B6-00DEDC671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90" t="56483" r="51864" b="-157"/>
          <a:stretch/>
        </p:blipFill>
        <p:spPr>
          <a:xfrm>
            <a:off x="415601" y="4067017"/>
            <a:ext cx="2433799" cy="263535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FB63443-6EAC-9741-80A7-02D37E3126B0}"/>
              </a:ext>
            </a:extLst>
          </p:cNvPr>
          <p:cNvSpPr txBox="1"/>
          <p:nvPr/>
        </p:nvSpPr>
        <p:spPr>
          <a:xfrm>
            <a:off x="415601" y="2021054"/>
            <a:ext cx="442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prediction : the cat sat on the mat</a:t>
            </a:r>
            <a:endParaRPr kumimoji="1"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CBF2F87-8822-C041-9FEC-C7366029C1C9}"/>
              </a:ext>
            </a:extLst>
          </p:cNvPr>
          <p:cNvSpPr txBox="1"/>
          <p:nvPr/>
        </p:nvSpPr>
        <p:spPr>
          <a:xfrm>
            <a:off x="415601" y="2513497"/>
            <a:ext cx="416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reference : </a:t>
            </a:r>
            <a:r>
              <a:rPr kumimoji="1" lang="en-US" altLang="zh-TW" sz="2400" dirty="0">
                <a:highlight>
                  <a:srgbClr val="FECF46"/>
                </a:highlight>
              </a:rPr>
              <a:t>the cat</a:t>
            </a:r>
            <a:r>
              <a:rPr kumimoji="1" lang="en-US" altLang="zh-TW" sz="2400" dirty="0"/>
              <a:t> is </a:t>
            </a:r>
            <a:r>
              <a:rPr kumimoji="1" lang="en-US" altLang="zh-TW" sz="2400" dirty="0">
                <a:highlight>
                  <a:srgbClr val="FECF46"/>
                </a:highlight>
              </a:rPr>
              <a:t>on the mat</a:t>
            </a:r>
            <a:endParaRPr kumimoji="1" lang="zh-TW" altLang="en-US" sz="2400" dirty="0">
              <a:highlight>
                <a:srgbClr val="FECF46"/>
              </a:highligh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97FCB40-B1C6-AD44-BE5A-FD62AC9E12CB}"/>
              </a:ext>
            </a:extLst>
          </p:cNvPr>
          <p:cNvSpPr txBox="1"/>
          <p:nvPr/>
        </p:nvSpPr>
        <p:spPr>
          <a:xfrm>
            <a:off x="415600" y="3053928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BLEU-2 :</a:t>
            </a:r>
            <a:endParaRPr kumimoji="1"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E7120B6-A96A-214D-905D-7AFA7F8377EF}"/>
              </a:ext>
            </a:extLst>
          </p:cNvPr>
          <p:cNvSpPr txBox="1"/>
          <p:nvPr/>
        </p:nvSpPr>
        <p:spPr>
          <a:xfrm>
            <a:off x="377317" y="3589785"/>
            <a:ext cx="5246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{</a:t>
            </a:r>
            <a:r>
              <a:rPr kumimoji="1" lang="en-US" altLang="zh-TW" sz="2400" dirty="0">
                <a:highlight>
                  <a:srgbClr val="FECF46"/>
                </a:highlight>
              </a:rPr>
              <a:t>the cat </a:t>
            </a:r>
            <a:r>
              <a:rPr kumimoji="1" lang="en-US" altLang="zh-TW" sz="2400" dirty="0"/>
              <a:t>,cat sat ,sat on ,</a:t>
            </a:r>
            <a:r>
              <a:rPr kumimoji="1" lang="en-US" altLang="zh-TW" sz="2400" dirty="0">
                <a:highlight>
                  <a:srgbClr val="FECF46"/>
                </a:highlight>
              </a:rPr>
              <a:t>on the </a:t>
            </a:r>
            <a:r>
              <a:rPr kumimoji="1" lang="en-US" altLang="zh-TW" sz="2400" dirty="0"/>
              <a:t>,</a:t>
            </a:r>
            <a:r>
              <a:rPr kumimoji="1" lang="en-US" altLang="zh-TW" sz="2400" dirty="0">
                <a:highlight>
                  <a:srgbClr val="FECF46"/>
                </a:highlight>
              </a:rPr>
              <a:t>the mat </a:t>
            </a:r>
            <a:r>
              <a:rPr kumimoji="1" lang="en-US" altLang="zh-TW" sz="2400" dirty="0"/>
              <a:t>}</a:t>
            </a:r>
            <a:endParaRPr kumimoji="1" lang="zh-TW" altLang="en-US" sz="2400" dirty="0"/>
          </a:p>
        </p:txBody>
      </p:sp>
      <p:cxnSp>
        <p:nvCxnSpPr>
          <p:cNvPr id="10" name="肘形接點 9">
            <a:extLst>
              <a:ext uri="{FF2B5EF4-FFF2-40B4-BE49-F238E27FC236}">
                <a16:creationId xmlns:a16="http://schemas.microsoft.com/office/drawing/2014/main" id="{2BA7AB5B-7E14-3340-8A6A-3E6EB03B3FE9}"/>
              </a:ext>
            </a:extLst>
          </p:cNvPr>
          <p:cNvCxnSpPr>
            <a:stCxn id="2" idx="1"/>
            <a:endCxn id="9" idx="1"/>
          </p:cNvCxnSpPr>
          <p:nvPr/>
        </p:nvCxnSpPr>
        <p:spPr>
          <a:xfrm rot="10800000" flipV="1">
            <a:off x="377317" y="2251886"/>
            <a:ext cx="38284" cy="1568731"/>
          </a:xfrm>
          <a:prstGeom prst="bentConnector3">
            <a:avLst>
              <a:gd name="adj1" fmla="val 6971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70;p24">
            <a:extLst>
              <a:ext uri="{FF2B5EF4-FFF2-40B4-BE49-F238E27FC236}">
                <a16:creationId xmlns:a16="http://schemas.microsoft.com/office/drawing/2014/main" id="{3D459B0A-1968-724F-B356-0564940CBB95}"/>
              </a:ext>
            </a:extLst>
          </p:cNvPr>
          <p:cNvSpPr txBox="1"/>
          <p:nvPr/>
        </p:nvSpPr>
        <p:spPr>
          <a:xfrm>
            <a:off x="377316" y="1279211"/>
            <a:ext cx="1494427" cy="7386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kumimoji="1" lang="en-US" altLang="zh-TW" sz="3200" dirty="0">
                <a:highlight>
                  <a:srgbClr val="FECF46"/>
                </a:highlight>
              </a:rPr>
              <a:t>BLEU</a:t>
            </a:r>
            <a:r>
              <a:rPr lang="en-US" altLang="zh-TW" sz="3200" dirty="0">
                <a:solidFill>
                  <a:schemeClr val="tx1"/>
                </a:solidFill>
                <a:highlight>
                  <a:srgbClr val="FECF46"/>
                </a:highlight>
              </a:rPr>
              <a:t> </a:t>
            </a:r>
            <a:endParaRPr sz="3200" dirty="0">
              <a:solidFill>
                <a:schemeClr val="tx1"/>
              </a:solidFill>
              <a:highlight>
                <a:srgbClr val="FECF46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70;p24">
            <a:extLst>
              <a:ext uri="{FF2B5EF4-FFF2-40B4-BE49-F238E27FC236}">
                <a16:creationId xmlns:a16="http://schemas.microsoft.com/office/drawing/2014/main" id="{CD0BE4F1-87DC-B74A-89CE-86883F7A29B9}"/>
              </a:ext>
            </a:extLst>
          </p:cNvPr>
          <p:cNvSpPr txBox="1"/>
          <p:nvPr/>
        </p:nvSpPr>
        <p:spPr>
          <a:xfrm>
            <a:off x="6635622" y="1121524"/>
            <a:ext cx="1954567" cy="7386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lang="en-US" altLang="zh-TW" sz="3200" dirty="0">
                <a:solidFill>
                  <a:schemeClr val="tx1"/>
                </a:solidFill>
                <a:highlight>
                  <a:srgbClr val="FECF46"/>
                </a:highlight>
              </a:rPr>
              <a:t>Rouge-L </a:t>
            </a:r>
            <a:endParaRPr sz="3200" dirty="0">
              <a:solidFill>
                <a:schemeClr val="tx1"/>
              </a:solidFill>
              <a:highlight>
                <a:srgbClr val="FECF46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D3582CD-F13F-E749-844A-D5FBF40CBCD7}"/>
              </a:ext>
            </a:extLst>
          </p:cNvPr>
          <p:cNvSpPr txBox="1"/>
          <p:nvPr/>
        </p:nvSpPr>
        <p:spPr>
          <a:xfrm>
            <a:off x="6666883" y="1771614"/>
            <a:ext cx="458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prediction1 : police kill the gunman</a:t>
            </a:r>
            <a:endParaRPr kumimoji="1"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59F9815-1088-194D-8AAE-C853F79B38F3}"/>
              </a:ext>
            </a:extLst>
          </p:cNvPr>
          <p:cNvSpPr txBox="1"/>
          <p:nvPr/>
        </p:nvSpPr>
        <p:spPr>
          <a:xfrm>
            <a:off x="6666883" y="2333852"/>
            <a:ext cx="458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prediction2 : the gunman kill police</a:t>
            </a:r>
            <a:endParaRPr kumimoji="1"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9AA6157-8D01-9E4C-8C32-50A558600B86}"/>
              </a:ext>
            </a:extLst>
          </p:cNvPr>
          <p:cNvSpPr txBox="1"/>
          <p:nvPr/>
        </p:nvSpPr>
        <p:spPr>
          <a:xfrm>
            <a:off x="6666883" y="2850685"/>
            <a:ext cx="4832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prediction3 : </a:t>
            </a:r>
            <a:r>
              <a:rPr kumimoji="1" lang="en-US" altLang="zh-TW" sz="2400" dirty="0" err="1"/>
              <a:t>thegunman</a:t>
            </a:r>
            <a:r>
              <a:rPr kumimoji="1" lang="en-US" altLang="zh-TW" sz="2400" dirty="0"/>
              <a:t> police killed</a:t>
            </a:r>
            <a:endParaRPr kumimoji="1"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1B4572F-A254-EF47-87FC-C6802E078AAD}"/>
              </a:ext>
            </a:extLst>
          </p:cNvPr>
          <p:cNvSpPr txBox="1"/>
          <p:nvPr/>
        </p:nvSpPr>
        <p:spPr>
          <a:xfrm>
            <a:off x="6666884" y="3360196"/>
            <a:ext cx="466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reference : police killed the gunman</a:t>
            </a:r>
            <a:endParaRPr kumimoji="1" lang="zh-TW" altLang="en-US" sz="2400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C6BED01-7B6D-884E-97D3-32E89C62A9D9}"/>
              </a:ext>
            </a:extLst>
          </p:cNvPr>
          <p:cNvGrpSpPr/>
          <p:nvPr/>
        </p:nvGrpSpPr>
        <p:grpSpPr>
          <a:xfrm>
            <a:off x="6666883" y="3981959"/>
            <a:ext cx="3089595" cy="2720416"/>
            <a:chOff x="5416061" y="3153507"/>
            <a:chExt cx="1559169" cy="1383324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E700BC7E-5985-9749-A2EF-4503336AC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396" t="57766" r="65558" b="2820"/>
            <a:stretch/>
          </p:blipFill>
          <p:spPr>
            <a:xfrm>
              <a:off x="5416061" y="3153508"/>
              <a:ext cx="726831" cy="1383323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F4F6D870-C3DE-7C49-B95A-BEF4A3F53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098" t="57766" r="1091" b="2820"/>
            <a:stretch/>
          </p:blipFill>
          <p:spPr>
            <a:xfrm>
              <a:off x="6142892" y="3153507"/>
              <a:ext cx="832338" cy="1383323"/>
            </a:xfrm>
            <a:prstGeom prst="rect">
              <a:avLst/>
            </a:prstGeom>
          </p:spPr>
        </p:pic>
      </p:grp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BD3AF2C-07BF-194E-BD5C-BCF9110E8A3E}"/>
              </a:ext>
            </a:extLst>
          </p:cNvPr>
          <p:cNvCxnSpPr>
            <a:cxnSpLocks/>
          </p:cNvCxnSpPr>
          <p:nvPr/>
        </p:nvCxnSpPr>
        <p:spPr>
          <a:xfrm>
            <a:off x="6231912" y="1279211"/>
            <a:ext cx="0" cy="5359575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2423C22-BBAA-764E-825B-567627D476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226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Experiment-metrics</a:t>
            </a:r>
            <a:endParaRPr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4FFBD6A-A159-084F-A81A-9B755469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9" y="2002994"/>
            <a:ext cx="2782872" cy="124548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93F50CE-ECD3-B34D-98B9-87247E27E0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94"/>
          <a:stretch/>
        </p:blipFill>
        <p:spPr>
          <a:xfrm>
            <a:off x="530171" y="3665875"/>
            <a:ext cx="5697701" cy="689603"/>
          </a:xfrm>
          <a:prstGeom prst="rect">
            <a:avLst/>
          </a:prstGeom>
        </p:spPr>
      </p:pic>
      <p:sp>
        <p:nvSpPr>
          <p:cNvPr id="6" name="Google Shape;170;p24">
            <a:extLst>
              <a:ext uri="{FF2B5EF4-FFF2-40B4-BE49-F238E27FC236}">
                <a16:creationId xmlns:a16="http://schemas.microsoft.com/office/drawing/2014/main" id="{C16A489C-4ED9-5042-907B-E7EB4746B393}"/>
              </a:ext>
            </a:extLst>
          </p:cNvPr>
          <p:cNvSpPr txBox="1"/>
          <p:nvPr/>
        </p:nvSpPr>
        <p:spPr>
          <a:xfrm>
            <a:off x="377315" y="1279211"/>
            <a:ext cx="1918580" cy="7386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kumimoji="1" lang="en-US" altLang="zh-TW" sz="3200" dirty="0">
                <a:highlight>
                  <a:srgbClr val="FECF46"/>
                </a:highlight>
              </a:rPr>
              <a:t>Meteor</a:t>
            </a:r>
            <a:endParaRPr sz="3200" dirty="0">
              <a:solidFill>
                <a:schemeClr val="tx1"/>
              </a:solidFill>
              <a:highlight>
                <a:srgbClr val="FECF46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114;p20">
            <a:extLst>
              <a:ext uri="{FF2B5EF4-FFF2-40B4-BE49-F238E27FC236}">
                <a16:creationId xmlns:a16="http://schemas.microsoft.com/office/drawing/2014/main" id="{4B2B1792-D8B2-AE4A-A84C-7EFCA9643FF6}"/>
              </a:ext>
            </a:extLst>
          </p:cNvPr>
          <p:cNvSpPr/>
          <p:nvPr/>
        </p:nvSpPr>
        <p:spPr>
          <a:xfrm>
            <a:off x="3696281" y="3791807"/>
            <a:ext cx="1608032" cy="563671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圓角矩形圖說文字 8">
            <a:extLst>
              <a:ext uri="{FF2B5EF4-FFF2-40B4-BE49-F238E27FC236}">
                <a16:creationId xmlns:a16="http://schemas.microsoft.com/office/drawing/2014/main" id="{72F421CB-D793-094E-94B7-004ED642B763}"/>
              </a:ext>
            </a:extLst>
          </p:cNvPr>
          <p:cNvSpPr/>
          <p:nvPr/>
        </p:nvSpPr>
        <p:spPr>
          <a:xfrm>
            <a:off x="5304313" y="4662041"/>
            <a:ext cx="3736768" cy="1474315"/>
          </a:xfrm>
          <a:prstGeom prst="wedgeRoundRectCallout">
            <a:avLst>
              <a:gd name="adj1" fmla="val -69585"/>
              <a:gd name="adj2" fmla="val -540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1" lang="en-US" altLang="zh-TW" sz="2667" dirty="0"/>
              <a:t>reference : A B C D</a:t>
            </a:r>
          </a:p>
          <a:p>
            <a:pPr lvl="0"/>
            <a:r>
              <a:rPr kumimoji="1" lang="en-US" altLang="zh-TW" sz="2667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Predict : B A C D</a:t>
            </a:r>
            <a:endParaRPr lang="en-US" altLang="zh-TW" sz="2667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FA4084B-1C25-B241-847A-D45C994882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984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Experiment</a:t>
            </a:r>
            <a:endParaRPr/>
          </a:p>
        </p:txBody>
      </p:sp>
      <p:pic>
        <p:nvPicPr>
          <p:cNvPr id="339" name="Google Shape;33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4001" y="0"/>
            <a:ext cx="7742400" cy="667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4;p20">
            <a:extLst>
              <a:ext uri="{FF2B5EF4-FFF2-40B4-BE49-F238E27FC236}">
                <a16:creationId xmlns:a16="http://schemas.microsoft.com/office/drawing/2014/main" id="{F8E08011-EA28-E947-AB00-656731B704A3}"/>
              </a:ext>
            </a:extLst>
          </p:cNvPr>
          <p:cNvSpPr/>
          <p:nvPr/>
        </p:nvSpPr>
        <p:spPr>
          <a:xfrm>
            <a:off x="3730658" y="4763986"/>
            <a:ext cx="8255737" cy="1911113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1883391-3287-4545-AB24-0DC2916A1D53}"/>
              </a:ext>
            </a:extLst>
          </p:cNvPr>
          <p:cNvSpPr txBox="1"/>
          <p:nvPr/>
        </p:nvSpPr>
        <p:spPr>
          <a:xfrm>
            <a:off x="1962653" y="5333670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our models</a:t>
            </a:r>
            <a:endParaRPr lang="en-US" altLang="zh-TW" sz="24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Google Shape;114;p20">
            <a:extLst>
              <a:ext uri="{FF2B5EF4-FFF2-40B4-BE49-F238E27FC236}">
                <a16:creationId xmlns:a16="http://schemas.microsoft.com/office/drawing/2014/main" id="{D4BC7AE3-34BD-A64E-A842-5DB50106A610}"/>
              </a:ext>
            </a:extLst>
          </p:cNvPr>
          <p:cNvSpPr/>
          <p:nvPr/>
        </p:nvSpPr>
        <p:spPr>
          <a:xfrm>
            <a:off x="3824009" y="4991206"/>
            <a:ext cx="7944628" cy="94645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B6AA29D-557C-7E4E-A7F8-6B1A44E66F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26</a:t>
            </a:fld>
            <a:endParaRPr lang="zh-TW" altLang="en-US"/>
          </a:p>
        </p:txBody>
      </p:sp>
      <p:sp>
        <p:nvSpPr>
          <p:cNvPr id="12" name="Google Shape;114;p20">
            <a:extLst>
              <a:ext uri="{FF2B5EF4-FFF2-40B4-BE49-F238E27FC236}">
                <a16:creationId xmlns:a16="http://schemas.microsoft.com/office/drawing/2014/main" id="{CF9CC26A-429A-6A4F-BFE2-D5E71A25D4D7}"/>
              </a:ext>
            </a:extLst>
          </p:cNvPr>
          <p:cNvSpPr/>
          <p:nvPr/>
        </p:nvSpPr>
        <p:spPr>
          <a:xfrm>
            <a:off x="3824009" y="5609476"/>
            <a:ext cx="7944628" cy="631869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114;p20">
            <a:extLst>
              <a:ext uri="{FF2B5EF4-FFF2-40B4-BE49-F238E27FC236}">
                <a16:creationId xmlns:a16="http://schemas.microsoft.com/office/drawing/2014/main" id="{15D59F5D-B5EE-FF40-8F90-4DC1C2035D31}"/>
              </a:ext>
            </a:extLst>
          </p:cNvPr>
          <p:cNvSpPr/>
          <p:nvPr/>
        </p:nvSpPr>
        <p:spPr>
          <a:xfrm>
            <a:off x="3824009" y="5952780"/>
            <a:ext cx="7944628" cy="631869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4533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Experiment-Qualitative Analysis</a:t>
            </a:r>
            <a:endParaRPr/>
          </a:p>
          <a:p>
            <a:endParaRPr/>
          </a:p>
        </p:txBody>
      </p:sp>
      <p:pic>
        <p:nvPicPr>
          <p:cNvPr id="351" name="Google Shape;3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00" y="1356601"/>
            <a:ext cx="6535229" cy="509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9"/>
          <p:cNvSpPr txBox="1"/>
          <p:nvPr/>
        </p:nvSpPr>
        <p:spPr>
          <a:xfrm>
            <a:off x="7172100" y="4763967"/>
            <a:ext cx="4798800" cy="199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</a:pPr>
            <a:r>
              <a:rPr lang="en-US" altLang="zh-TW" sz="2667">
                <a:solidFill>
                  <a:schemeClr val="dk1"/>
                </a:solidFill>
              </a:rPr>
              <a:t>Examples of the questions-answer pairs generated by our system</a:t>
            </a:r>
            <a:endParaRPr sz="33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775F4CC-32FD-E34D-89D3-E1BA570B5E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449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Experiment-Qualitative Analysis</a:t>
            </a:r>
            <a:endParaRPr/>
          </a:p>
        </p:txBody>
      </p:sp>
      <p:pic>
        <p:nvPicPr>
          <p:cNvPr id="358" name="Google Shape;3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01" y="1608034"/>
            <a:ext cx="8882265" cy="38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0"/>
          <p:cNvSpPr/>
          <p:nvPr/>
        </p:nvSpPr>
        <p:spPr>
          <a:xfrm>
            <a:off x="5202465" y="2620325"/>
            <a:ext cx="851200" cy="703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0" name="Google Shape;360;p40"/>
          <p:cNvSpPr/>
          <p:nvPr/>
        </p:nvSpPr>
        <p:spPr>
          <a:xfrm>
            <a:off x="7057123" y="2620325"/>
            <a:ext cx="851200" cy="703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40"/>
          <p:cNvSpPr txBox="1"/>
          <p:nvPr/>
        </p:nvSpPr>
        <p:spPr>
          <a:xfrm>
            <a:off x="7815701" y="2403044"/>
            <a:ext cx="115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94%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40"/>
          <p:cNvSpPr txBox="1"/>
          <p:nvPr/>
        </p:nvSpPr>
        <p:spPr>
          <a:xfrm>
            <a:off x="5960604" y="2378198"/>
            <a:ext cx="115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71.5%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40"/>
          <p:cNvSpPr/>
          <p:nvPr/>
        </p:nvSpPr>
        <p:spPr>
          <a:xfrm>
            <a:off x="5202465" y="3693036"/>
            <a:ext cx="2705600" cy="409600"/>
          </a:xfrm>
          <a:prstGeom prst="rect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Google Shape;364;p40"/>
          <p:cNvSpPr/>
          <p:nvPr/>
        </p:nvSpPr>
        <p:spPr>
          <a:xfrm>
            <a:off x="5202465" y="4507205"/>
            <a:ext cx="2705600" cy="814400"/>
          </a:xfrm>
          <a:prstGeom prst="rect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E8A8096-761E-6C43-82DC-A24AA45421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901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zh-TW"/>
              <a:t>Conclusion</a:t>
            </a:r>
            <a:endParaRPr/>
          </a:p>
        </p:txBody>
      </p:sp>
      <p:sp>
        <p:nvSpPr>
          <p:cNvPr id="370" name="Google Shape;370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609585" indent="-474121">
              <a:lnSpc>
                <a:spcPct val="115000"/>
              </a:lnSpc>
              <a:spcBef>
                <a:spcPts val="4267"/>
              </a:spcBef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altLang="zh-TW" sz="26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propose ACS-aware question generation to generate question-answer pairs from unlabelled text corpus in a scalable way</a:t>
            </a:r>
            <a:endParaRPr sz="2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74121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altLang="zh-TW" sz="26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effectively converted the originally one-to-many question generation problem into a one-to-one mapping problem</a:t>
            </a:r>
            <a:endParaRPr sz="2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74121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altLang="zh-TW" sz="26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model is able to generate diverse and high-quality questions even from the same input sentence</a:t>
            </a:r>
            <a:endParaRPr sz="26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B22DBC5-4569-0841-A22D-4B4DCD3F44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fld id="{00000000-1234-1234-1234-123412341234}" type="slidenum">
              <a:rPr lang="en-US" altLang="zh-TW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12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answer-aware Question Generation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1559800"/>
            <a:ext cx="8007833" cy="396523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563300" y="2830500"/>
            <a:ext cx="3379600" cy="52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81;p16"/>
          <p:cNvSpPr/>
          <p:nvPr/>
        </p:nvSpPr>
        <p:spPr>
          <a:xfrm>
            <a:off x="563300" y="4112000"/>
            <a:ext cx="7576000" cy="746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84;p16"/>
          <p:cNvSpPr txBox="1"/>
          <p:nvPr/>
        </p:nvSpPr>
        <p:spPr>
          <a:xfrm>
            <a:off x="7727411" y="5846412"/>
            <a:ext cx="431062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32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one-to-many mapping </a:t>
            </a:r>
            <a:endParaRPr sz="3200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DEB8F8FB-10F2-F748-A6E9-5130E2B352CB}"/>
              </a:ext>
            </a:extLst>
          </p:cNvPr>
          <p:cNvGrpSpPr/>
          <p:nvPr/>
        </p:nvGrpSpPr>
        <p:grpSpPr>
          <a:xfrm>
            <a:off x="8423433" y="1655349"/>
            <a:ext cx="2171587" cy="738623"/>
            <a:chOff x="6317575" y="1241510"/>
            <a:chExt cx="1628690" cy="553967"/>
          </a:xfrm>
        </p:grpSpPr>
        <p:sp>
          <p:nvSpPr>
            <p:cNvPr id="82" name="Google Shape;82;p16"/>
            <p:cNvSpPr txBox="1"/>
            <p:nvPr/>
          </p:nvSpPr>
          <p:spPr>
            <a:xfrm>
              <a:off x="6654005" y="1241510"/>
              <a:ext cx="1292260" cy="553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US" altLang="zh-TW" sz="3200" dirty="0">
                  <a:solidFill>
                    <a:srgbClr val="E06666"/>
                  </a:solidFill>
                  <a:latin typeface="Lato"/>
                  <a:ea typeface="Lato"/>
                  <a:cs typeface="Lato"/>
                  <a:sym typeface="Lato"/>
                </a:rPr>
                <a:t>Passage</a:t>
              </a:r>
              <a:endParaRPr sz="32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" name="向右箭號 3">
              <a:extLst>
                <a:ext uri="{FF2B5EF4-FFF2-40B4-BE49-F238E27FC236}">
                  <a16:creationId xmlns:a16="http://schemas.microsoft.com/office/drawing/2014/main" id="{A394AFBE-26D6-3B41-9485-33123623704C}"/>
                </a:ext>
              </a:extLst>
            </p:cNvPr>
            <p:cNvSpPr/>
            <p:nvPr/>
          </p:nvSpPr>
          <p:spPr>
            <a:xfrm>
              <a:off x="6317575" y="1482544"/>
              <a:ext cx="336430" cy="1749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 dirty="0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7D8C3193-840A-114E-85BA-DAEDDFCC1EE2}"/>
              </a:ext>
            </a:extLst>
          </p:cNvPr>
          <p:cNvGrpSpPr/>
          <p:nvPr/>
        </p:nvGrpSpPr>
        <p:grpSpPr>
          <a:xfrm>
            <a:off x="8440033" y="2209970"/>
            <a:ext cx="2154988" cy="738623"/>
            <a:chOff x="6330024" y="1657476"/>
            <a:chExt cx="1616241" cy="553967"/>
          </a:xfrm>
        </p:grpSpPr>
        <p:sp>
          <p:nvSpPr>
            <p:cNvPr id="10" name="向右箭號 9">
              <a:extLst>
                <a:ext uri="{FF2B5EF4-FFF2-40B4-BE49-F238E27FC236}">
                  <a16:creationId xmlns:a16="http://schemas.microsoft.com/office/drawing/2014/main" id="{AF325E67-EA78-0741-9A75-48939F3DCF98}"/>
                </a:ext>
              </a:extLst>
            </p:cNvPr>
            <p:cNvSpPr/>
            <p:nvPr/>
          </p:nvSpPr>
          <p:spPr>
            <a:xfrm>
              <a:off x="6330024" y="1882704"/>
              <a:ext cx="336430" cy="1749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 dirty="0"/>
            </a:p>
          </p:txBody>
        </p:sp>
        <p:sp>
          <p:nvSpPr>
            <p:cNvPr id="12" name="Google Shape;82;p16">
              <a:extLst>
                <a:ext uri="{FF2B5EF4-FFF2-40B4-BE49-F238E27FC236}">
                  <a16:creationId xmlns:a16="http://schemas.microsoft.com/office/drawing/2014/main" id="{CC039E6F-896B-AA45-A2D0-5595DBA2B954}"/>
                </a:ext>
              </a:extLst>
            </p:cNvPr>
            <p:cNvSpPr txBox="1"/>
            <p:nvPr/>
          </p:nvSpPr>
          <p:spPr>
            <a:xfrm>
              <a:off x="6666454" y="1657476"/>
              <a:ext cx="1279811" cy="553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US" altLang="zh-TW" sz="3200" dirty="0">
                  <a:solidFill>
                    <a:srgbClr val="E06666"/>
                  </a:solidFill>
                  <a:latin typeface="Lato"/>
                  <a:ea typeface="Lato"/>
                  <a:cs typeface="Lato"/>
                  <a:sym typeface="Lato"/>
                </a:rPr>
                <a:t>Answer</a:t>
              </a:r>
              <a:endParaRPr sz="32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0BD5F9B5-C7ED-894D-B4ED-6884AFDBE40D}"/>
              </a:ext>
            </a:extLst>
          </p:cNvPr>
          <p:cNvGrpSpPr/>
          <p:nvPr/>
        </p:nvGrpSpPr>
        <p:grpSpPr>
          <a:xfrm>
            <a:off x="8423434" y="3063339"/>
            <a:ext cx="2470005" cy="738623"/>
            <a:chOff x="6317575" y="2297502"/>
            <a:chExt cx="1852504" cy="553967"/>
          </a:xfrm>
        </p:grpSpPr>
        <p:sp>
          <p:nvSpPr>
            <p:cNvPr id="11" name="向右箭號 10">
              <a:extLst>
                <a:ext uri="{FF2B5EF4-FFF2-40B4-BE49-F238E27FC236}">
                  <a16:creationId xmlns:a16="http://schemas.microsoft.com/office/drawing/2014/main" id="{54AA6973-8D67-EF47-9FC3-EE77FEF36FF3}"/>
                </a:ext>
              </a:extLst>
            </p:cNvPr>
            <p:cNvSpPr/>
            <p:nvPr/>
          </p:nvSpPr>
          <p:spPr>
            <a:xfrm>
              <a:off x="6317575" y="2519829"/>
              <a:ext cx="336430" cy="1749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 dirty="0"/>
            </a:p>
          </p:txBody>
        </p:sp>
        <p:sp>
          <p:nvSpPr>
            <p:cNvPr id="13" name="Google Shape;82;p16">
              <a:extLst>
                <a:ext uri="{FF2B5EF4-FFF2-40B4-BE49-F238E27FC236}">
                  <a16:creationId xmlns:a16="http://schemas.microsoft.com/office/drawing/2014/main" id="{48699C2B-2E76-104B-895B-40633BF0C08A}"/>
                </a:ext>
              </a:extLst>
            </p:cNvPr>
            <p:cNvSpPr txBox="1"/>
            <p:nvPr/>
          </p:nvSpPr>
          <p:spPr>
            <a:xfrm>
              <a:off x="6654005" y="2297502"/>
              <a:ext cx="1516074" cy="553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US" altLang="zh-TW" sz="3200" dirty="0">
                  <a:solidFill>
                    <a:srgbClr val="E06666"/>
                  </a:solidFill>
                  <a:latin typeface="Lato"/>
                  <a:ea typeface="Lato"/>
                  <a:cs typeface="Lato"/>
                  <a:sym typeface="Lato"/>
                </a:rPr>
                <a:t>Question</a:t>
              </a:r>
              <a:endParaRPr sz="32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CC91D6CE-BCD9-5746-9116-5DAD27040163}"/>
              </a:ext>
            </a:extLst>
          </p:cNvPr>
          <p:cNvGrpSpPr/>
          <p:nvPr/>
        </p:nvGrpSpPr>
        <p:grpSpPr>
          <a:xfrm>
            <a:off x="254555" y="765387"/>
            <a:ext cx="11275932" cy="2183205"/>
            <a:chOff x="190916" y="574040"/>
            <a:chExt cx="8456949" cy="1637404"/>
          </a:xfrm>
        </p:grpSpPr>
        <p:sp>
          <p:nvSpPr>
            <p:cNvPr id="14" name="Google Shape;114;p20">
              <a:extLst>
                <a:ext uri="{FF2B5EF4-FFF2-40B4-BE49-F238E27FC236}">
                  <a16:creationId xmlns:a16="http://schemas.microsoft.com/office/drawing/2014/main" id="{B145F382-7763-A243-94CF-26BEE15517FF}"/>
                </a:ext>
              </a:extLst>
            </p:cNvPr>
            <p:cNvSpPr/>
            <p:nvPr/>
          </p:nvSpPr>
          <p:spPr>
            <a:xfrm>
              <a:off x="190916" y="1153354"/>
              <a:ext cx="7858379" cy="1058090"/>
            </a:xfrm>
            <a:prstGeom prst="rect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2;p16">
              <a:extLst>
                <a:ext uri="{FF2B5EF4-FFF2-40B4-BE49-F238E27FC236}">
                  <a16:creationId xmlns:a16="http://schemas.microsoft.com/office/drawing/2014/main" id="{83A37B15-35DB-EC4A-862E-A9FC2FFDC005}"/>
                </a:ext>
              </a:extLst>
            </p:cNvPr>
            <p:cNvSpPr txBox="1"/>
            <p:nvPr/>
          </p:nvSpPr>
          <p:spPr>
            <a:xfrm>
              <a:off x="7692292" y="574040"/>
              <a:ext cx="955573" cy="553967"/>
            </a:xfrm>
            <a:prstGeom prst="rect">
              <a:avLst/>
            </a:prstGeom>
            <a:noFill/>
            <a:ln w="28575">
              <a:solidFill>
                <a:srgbClr val="FECF46"/>
              </a:solidFill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US" altLang="zh-TW" sz="3200" dirty="0">
                  <a:solidFill>
                    <a:schemeClr val="accent2"/>
                  </a:solidFill>
                  <a:latin typeface="Lato"/>
                  <a:ea typeface="Lato"/>
                  <a:cs typeface="Lato"/>
                  <a:sym typeface="Lato"/>
                </a:rPr>
                <a:t>Input</a:t>
              </a:r>
              <a:endParaRPr sz="32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49D59396-DEEF-F946-9E46-9D2B023A2258}"/>
              </a:ext>
            </a:extLst>
          </p:cNvPr>
          <p:cNvGrpSpPr/>
          <p:nvPr/>
        </p:nvGrpSpPr>
        <p:grpSpPr>
          <a:xfrm>
            <a:off x="254555" y="3154272"/>
            <a:ext cx="11800071" cy="1330726"/>
            <a:chOff x="190916" y="2365704"/>
            <a:chExt cx="8850053" cy="998045"/>
          </a:xfrm>
        </p:grpSpPr>
        <p:sp>
          <p:nvSpPr>
            <p:cNvPr id="15" name="Google Shape;114;p20">
              <a:extLst>
                <a:ext uri="{FF2B5EF4-FFF2-40B4-BE49-F238E27FC236}">
                  <a16:creationId xmlns:a16="http://schemas.microsoft.com/office/drawing/2014/main" id="{5265FA7C-4FF2-D74B-A9D0-FACFDAECD661}"/>
                </a:ext>
              </a:extLst>
            </p:cNvPr>
            <p:cNvSpPr/>
            <p:nvPr/>
          </p:nvSpPr>
          <p:spPr>
            <a:xfrm>
              <a:off x="190916" y="2365704"/>
              <a:ext cx="7858379" cy="415966"/>
            </a:xfrm>
            <a:prstGeom prst="rect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2;p16">
              <a:extLst>
                <a:ext uri="{FF2B5EF4-FFF2-40B4-BE49-F238E27FC236}">
                  <a16:creationId xmlns:a16="http://schemas.microsoft.com/office/drawing/2014/main" id="{EAF549BD-7F9C-6845-B682-3F69335A8116}"/>
                </a:ext>
              </a:extLst>
            </p:cNvPr>
            <p:cNvSpPr txBox="1"/>
            <p:nvPr/>
          </p:nvSpPr>
          <p:spPr>
            <a:xfrm>
              <a:off x="7746133" y="2809782"/>
              <a:ext cx="1294836" cy="553967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US" altLang="zh-TW" sz="3200" dirty="0">
                  <a:solidFill>
                    <a:schemeClr val="accent2"/>
                  </a:solidFill>
                  <a:latin typeface="Lato"/>
                  <a:ea typeface="Lato"/>
                  <a:cs typeface="Lato"/>
                  <a:sym typeface="Lato"/>
                </a:rPr>
                <a:t>output</a:t>
              </a:r>
              <a:endParaRPr sz="32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02A50F8C-36DF-4045-A9BE-04A37F7CA0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23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ACS Question Generation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901" y="1356600"/>
            <a:ext cx="7255983" cy="50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7751867" y="2267234"/>
            <a:ext cx="4024533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zh-TW" altLang="en-US" sz="24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-US" altLang="zh-TW" sz="32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input : Passage</a:t>
            </a:r>
            <a:endParaRPr sz="3200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zh-TW" altLang="en-US" sz="32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                 </a:t>
            </a:r>
            <a:r>
              <a:rPr lang="en-US" altLang="zh-TW" sz="32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Answer</a:t>
            </a:r>
            <a:endParaRPr sz="3200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zh-TW" altLang="en-US" sz="32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                 </a:t>
            </a:r>
            <a:r>
              <a:rPr lang="en-US" altLang="zh-TW" sz="3200" dirty="0">
                <a:solidFill>
                  <a:srgbClr val="E06666"/>
                </a:solidFill>
                <a:highlight>
                  <a:srgbClr val="FECF46"/>
                </a:highlight>
                <a:latin typeface="Lato"/>
                <a:ea typeface="Lato"/>
                <a:cs typeface="Lato"/>
                <a:sym typeface="Lato"/>
              </a:rPr>
              <a:t>Clue</a:t>
            </a:r>
            <a:endParaRPr sz="3200" dirty="0">
              <a:solidFill>
                <a:srgbClr val="E06666"/>
              </a:solidFill>
              <a:highlight>
                <a:srgbClr val="FECF46"/>
              </a:highlight>
              <a:latin typeface="Lato"/>
              <a:ea typeface="Lato"/>
              <a:cs typeface="Lato"/>
              <a:sym typeface="Lato"/>
            </a:endParaRPr>
          </a:p>
          <a:p>
            <a:r>
              <a:rPr lang="zh-TW" altLang="en-US" sz="32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                 </a:t>
            </a:r>
            <a:r>
              <a:rPr lang="en-US" altLang="zh-TW" sz="3200" dirty="0">
                <a:solidFill>
                  <a:srgbClr val="E06666"/>
                </a:solidFill>
                <a:highlight>
                  <a:srgbClr val="FECF46"/>
                </a:highlight>
                <a:latin typeface="Lato"/>
                <a:ea typeface="Lato"/>
                <a:cs typeface="Lato"/>
                <a:sym typeface="Lato"/>
              </a:rPr>
              <a:t>Style</a:t>
            </a:r>
            <a:endParaRPr sz="3200" dirty="0">
              <a:solidFill>
                <a:srgbClr val="E06666"/>
              </a:solidFill>
              <a:highlight>
                <a:srgbClr val="FECF46"/>
              </a:highlight>
              <a:latin typeface="Lato"/>
              <a:ea typeface="Lato"/>
              <a:cs typeface="Lato"/>
              <a:sym typeface="Lato"/>
            </a:endParaRPr>
          </a:p>
          <a:p>
            <a:endParaRPr sz="3200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altLang="zh-TW" sz="32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output : Question</a:t>
            </a:r>
            <a:endParaRPr sz="3200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6F4483-936A-BD4C-85C9-6818C18610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45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framework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34" y="1816600"/>
            <a:ext cx="11462332" cy="26145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8536866E-ADEC-5349-BF21-3EAE86A4015D}"/>
              </a:ext>
            </a:extLst>
          </p:cNvPr>
          <p:cNvGrpSpPr/>
          <p:nvPr/>
        </p:nvGrpSpPr>
        <p:grpSpPr>
          <a:xfrm>
            <a:off x="2356834" y="1406999"/>
            <a:ext cx="1269505" cy="1230668"/>
            <a:chOff x="1767625" y="1055249"/>
            <a:chExt cx="952129" cy="923001"/>
          </a:xfrm>
        </p:grpSpPr>
        <p:sp>
          <p:nvSpPr>
            <p:cNvPr id="98" name="Google Shape;98;p18"/>
            <p:cNvSpPr txBox="1"/>
            <p:nvPr/>
          </p:nvSpPr>
          <p:spPr>
            <a:xfrm>
              <a:off x="1767625" y="1055249"/>
              <a:ext cx="6927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US" altLang="zh-TW" sz="2400" dirty="0">
                  <a:solidFill>
                    <a:srgbClr val="E06666"/>
                  </a:solidFill>
                  <a:latin typeface="Lato"/>
                  <a:ea typeface="Lato"/>
                  <a:cs typeface="Lato"/>
                  <a:sym typeface="Lato"/>
                </a:rPr>
                <a:t>1.</a:t>
              </a:r>
              <a:endParaRPr sz="24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Google Shape;114;p20">
              <a:extLst>
                <a:ext uri="{FF2B5EF4-FFF2-40B4-BE49-F238E27FC236}">
                  <a16:creationId xmlns:a16="http://schemas.microsoft.com/office/drawing/2014/main" id="{C164B5BE-BAA7-284A-93D6-B0A52041CCB1}"/>
                </a:ext>
              </a:extLst>
            </p:cNvPr>
            <p:cNvSpPr/>
            <p:nvPr/>
          </p:nvSpPr>
          <p:spPr>
            <a:xfrm>
              <a:off x="1852245" y="1516949"/>
              <a:ext cx="867509" cy="461301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555BA8B6-1B42-A644-9C08-E49860575988}"/>
              </a:ext>
            </a:extLst>
          </p:cNvPr>
          <p:cNvGrpSpPr/>
          <p:nvPr/>
        </p:nvGrpSpPr>
        <p:grpSpPr>
          <a:xfrm>
            <a:off x="6182013" y="1556301"/>
            <a:ext cx="1888747" cy="2702313"/>
            <a:chOff x="4636510" y="1167225"/>
            <a:chExt cx="1416560" cy="2026735"/>
          </a:xfrm>
        </p:grpSpPr>
        <p:sp>
          <p:nvSpPr>
            <p:cNvPr id="99" name="Google Shape;99;p18"/>
            <p:cNvSpPr txBox="1"/>
            <p:nvPr/>
          </p:nvSpPr>
          <p:spPr>
            <a:xfrm>
              <a:off x="4647025" y="1167225"/>
              <a:ext cx="337099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US" altLang="zh-TW" sz="2400" dirty="0">
                  <a:solidFill>
                    <a:srgbClr val="E06666"/>
                  </a:solidFill>
                  <a:latin typeface="Lato"/>
                  <a:ea typeface="Lato"/>
                  <a:cs typeface="Lato"/>
                  <a:sym typeface="Lato"/>
                </a:rPr>
                <a:t>2.</a:t>
              </a:r>
              <a:endParaRPr sz="24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" name="Google Shape;114;p20">
              <a:extLst>
                <a:ext uri="{FF2B5EF4-FFF2-40B4-BE49-F238E27FC236}">
                  <a16:creationId xmlns:a16="http://schemas.microsoft.com/office/drawing/2014/main" id="{E54F2B98-C5D6-A84A-9906-B642A9F5220D}"/>
                </a:ext>
              </a:extLst>
            </p:cNvPr>
            <p:cNvSpPr/>
            <p:nvPr/>
          </p:nvSpPr>
          <p:spPr>
            <a:xfrm>
              <a:off x="4636510" y="1543425"/>
              <a:ext cx="1416560" cy="1650535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478CF820-2853-344E-B673-EC25D9D52BEF}"/>
              </a:ext>
            </a:extLst>
          </p:cNvPr>
          <p:cNvGrpSpPr/>
          <p:nvPr/>
        </p:nvGrpSpPr>
        <p:grpSpPr>
          <a:xfrm>
            <a:off x="2181459" y="3740377"/>
            <a:ext cx="1397483" cy="998469"/>
            <a:chOff x="1636094" y="2805283"/>
            <a:chExt cx="1048112" cy="748852"/>
          </a:xfrm>
        </p:grpSpPr>
        <p:sp>
          <p:nvSpPr>
            <p:cNvPr id="6" name="Google Shape;99;p18">
              <a:extLst>
                <a:ext uri="{FF2B5EF4-FFF2-40B4-BE49-F238E27FC236}">
                  <a16:creationId xmlns:a16="http://schemas.microsoft.com/office/drawing/2014/main" id="{D6153642-0359-0145-A405-EF1C2A9EBE1D}"/>
                </a:ext>
              </a:extLst>
            </p:cNvPr>
            <p:cNvSpPr txBox="1"/>
            <p:nvPr/>
          </p:nvSpPr>
          <p:spPr>
            <a:xfrm>
              <a:off x="1636094" y="3092500"/>
              <a:ext cx="360131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US" altLang="zh-TW" sz="2400" dirty="0">
                  <a:solidFill>
                    <a:srgbClr val="E06666"/>
                  </a:solidFill>
                  <a:latin typeface="Lato"/>
                  <a:ea typeface="Lato"/>
                  <a:cs typeface="Lato"/>
                  <a:sym typeface="Lato"/>
                </a:rPr>
                <a:t>3.</a:t>
              </a:r>
              <a:endParaRPr sz="24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" name="Google Shape;114;p20">
              <a:extLst>
                <a:ext uri="{FF2B5EF4-FFF2-40B4-BE49-F238E27FC236}">
                  <a16:creationId xmlns:a16="http://schemas.microsoft.com/office/drawing/2014/main" id="{7E0ED87F-11CB-7B4B-B682-3CA0825BC4D1}"/>
                </a:ext>
              </a:extLst>
            </p:cNvPr>
            <p:cNvSpPr/>
            <p:nvPr/>
          </p:nvSpPr>
          <p:spPr>
            <a:xfrm>
              <a:off x="1852245" y="2805283"/>
              <a:ext cx="831961" cy="388677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BD7552C9-AB7D-DE40-9DB4-BC8A6E0FEE38}"/>
              </a:ext>
            </a:extLst>
          </p:cNvPr>
          <p:cNvGrpSpPr/>
          <p:nvPr/>
        </p:nvGrpSpPr>
        <p:grpSpPr>
          <a:xfrm>
            <a:off x="8367608" y="1508800"/>
            <a:ext cx="1203155" cy="2767787"/>
            <a:chOff x="6275706" y="1131600"/>
            <a:chExt cx="902366" cy="2075840"/>
          </a:xfrm>
        </p:grpSpPr>
        <p:sp>
          <p:nvSpPr>
            <p:cNvPr id="7" name="Google Shape;99;p18">
              <a:extLst>
                <a:ext uri="{FF2B5EF4-FFF2-40B4-BE49-F238E27FC236}">
                  <a16:creationId xmlns:a16="http://schemas.microsoft.com/office/drawing/2014/main" id="{2B332EDF-1D31-D944-BB3C-A9B0BBB5F371}"/>
                </a:ext>
              </a:extLst>
            </p:cNvPr>
            <p:cNvSpPr txBox="1"/>
            <p:nvPr/>
          </p:nvSpPr>
          <p:spPr>
            <a:xfrm>
              <a:off x="6275706" y="1131600"/>
              <a:ext cx="355412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US" altLang="zh-TW" sz="2400" dirty="0">
                  <a:solidFill>
                    <a:srgbClr val="E06666"/>
                  </a:solidFill>
                  <a:latin typeface="Lato"/>
                  <a:ea typeface="Lato"/>
                  <a:cs typeface="Lato"/>
                  <a:sym typeface="Lato"/>
                </a:rPr>
                <a:t>4.</a:t>
              </a:r>
              <a:endParaRPr sz="24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Google Shape;114;p20">
              <a:extLst>
                <a:ext uri="{FF2B5EF4-FFF2-40B4-BE49-F238E27FC236}">
                  <a16:creationId xmlns:a16="http://schemas.microsoft.com/office/drawing/2014/main" id="{5321999A-A66C-224C-B7E8-95D44ED4BEE5}"/>
                </a:ext>
              </a:extLst>
            </p:cNvPr>
            <p:cNvSpPr/>
            <p:nvPr/>
          </p:nvSpPr>
          <p:spPr>
            <a:xfrm>
              <a:off x="6499587" y="1556905"/>
              <a:ext cx="678485" cy="1650535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8705D0C-5E2C-F34F-A258-D100F43E84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77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dirty="0"/>
              <a:t>Method : </a:t>
            </a:r>
            <a:r>
              <a:rPr lang="en-US" altLang="zh-TW" dirty="0"/>
              <a:t> 1.</a:t>
            </a:r>
            <a:r>
              <a:rPr lang="zh-TW" dirty="0"/>
              <a:t>Obtaining Training Data</a:t>
            </a:r>
            <a:endParaRPr dirty="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34" y="1831034"/>
            <a:ext cx="4884799" cy="48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73833" y="1340034"/>
            <a:ext cx="10892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400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SQuAD : reading comprehention dataset , contain &lt;p , q , a&gt; tuples</a:t>
            </a:r>
            <a:endParaRPr sz="2400" dirty="0">
              <a:solidFill>
                <a:schemeClr val="bg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5718221" y="5252034"/>
            <a:ext cx="5536113" cy="114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933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our problem :  input and output consists of &lt;p , q , a , </a:t>
            </a:r>
            <a:r>
              <a:rPr lang="en-US" altLang="zh-TW" sz="2933" dirty="0">
                <a:solidFill>
                  <a:srgbClr val="E06666"/>
                </a:solidFill>
                <a:highlight>
                  <a:srgbClr val="FFD966"/>
                </a:highlight>
                <a:latin typeface="Lato"/>
                <a:ea typeface="Lato"/>
                <a:cs typeface="Lato"/>
                <a:sym typeface="Lato"/>
              </a:rPr>
              <a:t>c , s </a:t>
            </a:r>
            <a:r>
              <a:rPr lang="en-US" altLang="zh-TW" sz="2933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&gt;</a:t>
            </a:r>
            <a:endParaRPr sz="2933" dirty="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258480F0-F041-AA43-9985-BE10BBD7E07F}"/>
              </a:ext>
            </a:extLst>
          </p:cNvPr>
          <p:cNvGrpSpPr/>
          <p:nvPr/>
        </p:nvGrpSpPr>
        <p:grpSpPr>
          <a:xfrm>
            <a:off x="735367" y="1955634"/>
            <a:ext cx="5046955" cy="2131263"/>
            <a:chOff x="551525" y="1466725"/>
            <a:chExt cx="3785216" cy="1598447"/>
          </a:xfrm>
        </p:grpSpPr>
        <p:sp>
          <p:nvSpPr>
            <p:cNvPr id="6" name="Google Shape;114;p20">
              <a:extLst>
                <a:ext uri="{FF2B5EF4-FFF2-40B4-BE49-F238E27FC236}">
                  <a16:creationId xmlns:a16="http://schemas.microsoft.com/office/drawing/2014/main" id="{017F5DF0-4C6B-2B49-8A69-CD64C4002C06}"/>
                </a:ext>
              </a:extLst>
            </p:cNvPr>
            <p:cNvSpPr/>
            <p:nvPr/>
          </p:nvSpPr>
          <p:spPr>
            <a:xfrm>
              <a:off x="551525" y="1466725"/>
              <a:ext cx="3428047" cy="1598447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332EA13-BA06-F74F-8177-276FE421BF22}"/>
                </a:ext>
              </a:extLst>
            </p:cNvPr>
            <p:cNvSpPr txBox="1"/>
            <p:nvPr/>
          </p:nvSpPr>
          <p:spPr>
            <a:xfrm>
              <a:off x="4006007" y="1680290"/>
              <a:ext cx="330734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667" dirty="0">
                  <a:solidFill>
                    <a:srgbClr val="E06666"/>
                  </a:solidFill>
                  <a:latin typeface="Lato"/>
                  <a:ea typeface="Lato"/>
                  <a:cs typeface="Lato"/>
                  <a:sym typeface="Lato"/>
                </a:rPr>
                <a:t>p</a:t>
              </a:r>
              <a:endParaRPr kumimoji="1" lang="zh-TW" altLang="en-US" sz="2667" baseline="-25000" dirty="0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198A8641-EBB1-544B-B2EF-68A9EAC061C7}"/>
              </a:ext>
            </a:extLst>
          </p:cNvPr>
          <p:cNvGrpSpPr/>
          <p:nvPr/>
        </p:nvGrpSpPr>
        <p:grpSpPr>
          <a:xfrm>
            <a:off x="731017" y="4042864"/>
            <a:ext cx="5051304" cy="2201305"/>
            <a:chOff x="548263" y="3032147"/>
            <a:chExt cx="3788478" cy="1650979"/>
          </a:xfrm>
        </p:grpSpPr>
        <p:sp>
          <p:nvSpPr>
            <p:cNvPr id="8" name="Google Shape;114;p20">
              <a:extLst>
                <a:ext uri="{FF2B5EF4-FFF2-40B4-BE49-F238E27FC236}">
                  <a16:creationId xmlns:a16="http://schemas.microsoft.com/office/drawing/2014/main" id="{975F4DE4-4895-3C42-81A1-CBF006B1230B}"/>
                </a:ext>
              </a:extLst>
            </p:cNvPr>
            <p:cNvSpPr/>
            <p:nvPr/>
          </p:nvSpPr>
          <p:spPr>
            <a:xfrm>
              <a:off x="549350" y="3197259"/>
              <a:ext cx="3430222" cy="164127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14;p20">
              <a:extLst>
                <a:ext uri="{FF2B5EF4-FFF2-40B4-BE49-F238E27FC236}">
                  <a16:creationId xmlns:a16="http://schemas.microsoft.com/office/drawing/2014/main" id="{DD370860-9D6C-A449-B91F-88C1A6C6CC46}"/>
                </a:ext>
              </a:extLst>
            </p:cNvPr>
            <p:cNvSpPr/>
            <p:nvPr/>
          </p:nvSpPr>
          <p:spPr>
            <a:xfrm>
              <a:off x="562906" y="3678574"/>
              <a:ext cx="3430222" cy="365392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4;p20">
              <a:extLst>
                <a:ext uri="{FF2B5EF4-FFF2-40B4-BE49-F238E27FC236}">
                  <a16:creationId xmlns:a16="http://schemas.microsoft.com/office/drawing/2014/main" id="{A60B6FB0-5597-F847-B607-A136BA163BC7}"/>
                </a:ext>
              </a:extLst>
            </p:cNvPr>
            <p:cNvSpPr/>
            <p:nvPr/>
          </p:nvSpPr>
          <p:spPr>
            <a:xfrm>
              <a:off x="548263" y="4317734"/>
              <a:ext cx="3430222" cy="365392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935FFC0-5ABD-704B-B1E6-F7065E47C0DC}"/>
                </a:ext>
              </a:extLst>
            </p:cNvPr>
            <p:cNvSpPr txBox="1"/>
            <p:nvPr/>
          </p:nvSpPr>
          <p:spPr>
            <a:xfrm>
              <a:off x="4006007" y="3032147"/>
              <a:ext cx="330734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667" dirty="0">
                  <a:solidFill>
                    <a:srgbClr val="E06666"/>
                  </a:solidFill>
                  <a:latin typeface="Lato"/>
                  <a:sym typeface="Lato"/>
                </a:rPr>
                <a:t>q</a:t>
              </a:r>
              <a:endParaRPr kumimoji="1" lang="zh-TW" altLang="en-US" sz="2667" dirty="0"/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40019862-2272-A443-8834-692DA8C40659}"/>
              </a:ext>
            </a:extLst>
          </p:cNvPr>
          <p:cNvGrpSpPr/>
          <p:nvPr/>
        </p:nvGrpSpPr>
        <p:grpSpPr>
          <a:xfrm>
            <a:off x="731921" y="4324756"/>
            <a:ext cx="5077796" cy="2138248"/>
            <a:chOff x="548940" y="3243567"/>
            <a:chExt cx="3808347" cy="1603686"/>
          </a:xfrm>
        </p:grpSpPr>
        <p:sp>
          <p:nvSpPr>
            <p:cNvPr id="13" name="Google Shape;114;p20">
              <a:extLst>
                <a:ext uri="{FF2B5EF4-FFF2-40B4-BE49-F238E27FC236}">
                  <a16:creationId xmlns:a16="http://schemas.microsoft.com/office/drawing/2014/main" id="{6536D7EC-D9AB-4745-87B2-9E1F61BE35BF}"/>
                </a:ext>
              </a:extLst>
            </p:cNvPr>
            <p:cNvSpPr/>
            <p:nvPr/>
          </p:nvSpPr>
          <p:spPr>
            <a:xfrm>
              <a:off x="548940" y="3375215"/>
              <a:ext cx="3430222" cy="164127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14;p20">
              <a:extLst>
                <a:ext uri="{FF2B5EF4-FFF2-40B4-BE49-F238E27FC236}">
                  <a16:creationId xmlns:a16="http://schemas.microsoft.com/office/drawing/2014/main" id="{4A1A278C-5CE1-414A-A335-F6B3AACBC176}"/>
                </a:ext>
              </a:extLst>
            </p:cNvPr>
            <p:cNvSpPr/>
            <p:nvPr/>
          </p:nvSpPr>
          <p:spPr>
            <a:xfrm>
              <a:off x="562906" y="4043966"/>
              <a:ext cx="3430222" cy="164127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14;p20">
              <a:extLst>
                <a:ext uri="{FF2B5EF4-FFF2-40B4-BE49-F238E27FC236}">
                  <a16:creationId xmlns:a16="http://schemas.microsoft.com/office/drawing/2014/main" id="{0FDAB092-772A-C140-9DC1-47B9582C5B13}"/>
                </a:ext>
              </a:extLst>
            </p:cNvPr>
            <p:cNvSpPr/>
            <p:nvPr/>
          </p:nvSpPr>
          <p:spPr>
            <a:xfrm>
              <a:off x="550027" y="4683126"/>
              <a:ext cx="3430222" cy="164127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392E591C-5A71-FA4F-B666-A3A69DA9310C}"/>
                </a:ext>
              </a:extLst>
            </p:cNvPr>
            <p:cNvSpPr txBox="1"/>
            <p:nvPr/>
          </p:nvSpPr>
          <p:spPr>
            <a:xfrm>
              <a:off x="4026553" y="3243567"/>
              <a:ext cx="330734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2667" dirty="0">
                  <a:solidFill>
                    <a:srgbClr val="E06666"/>
                  </a:solidFill>
                  <a:latin typeface="Lato"/>
                  <a:sym typeface="Lato"/>
                </a:rPr>
                <a:t>a</a:t>
              </a:r>
              <a:endParaRPr kumimoji="1" lang="zh-TW" altLang="en-US" sz="2667" dirty="0"/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E452CDB-FA7F-7740-B5EB-0A48F50D3D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42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Clue Identification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1478633"/>
            <a:ext cx="5013700" cy="39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>
            <a:off x="735367" y="2206067"/>
            <a:ext cx="4620000" cy="4316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115;p20"/>
          <p:cNvSpPr txBox="1"/>
          <p:nvPr/>
        </p:nvSpPr>
        <p:spPr>
          <a:xfrm>
            <a:off x="5547200" y="845633"/>
            <a:ext cx="6644800" cy="31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467"/>
              </a:spcBef>
            </a:pPr>
            <a:r>
              <a:rPr lang="en-US" altLang="zh-TW" sz="2667" dirty="0">
                <a:solidFill>
                  <a:schemeClr val="accent1"/>
                </a:solidFill>
              </a:rPr>
              <a:t>Passage:</a:t>
            </a:r>
            <a:endParaRPr sz="2667" dirty="0">
              <a:solidFill>
                <a:schemeClr val="accent1"/>
              </a:solidFill>
            </a:endParaRPr>
          </a:p>
          <a:p>
            <a:pPr>
              <a:lnSpc>
                <a:spcPct val="115000"/>
              </a:lnSpc>
              <a:spcBef>
                <a:spcPts val="1467"/>
              </a:spcBef>
              <a:spcAft>
                <a:spcPts val="1467"/>
              </a:spcAft>
            </a:pPr>
            <a:r>
              <a:rPr lang="en-US" altLang="zh-TW" sz="2667" dirty="0">
                <a:solidFill>
                  <a:schemeClr val="accent1"/>
                </a:solidFill>
                <a:highlight>
                  <a:srgbClr val="FFD966"/>
                </a:highlight>
              </a:rPr>
              <a:t>The fight scene finale between Sharon and the character played by Ali Larter</a:t>
            </a:r>
            <a:r>
              <a:rPr lang="en-US" altLang="zh-TW" sz="2667" dirty="0">
                <a:solidFill>
                  <a:schemeClr val="accent1"/>
                </a:solidFill>
              </a:rPr>
              <a:t>, </a:t>
            </a:r>
            <a:r>
              <a:rPr lang="en-US" altLang="zh-TW" sz="2667" dirty="0">
                <a:solidFill>
                  <a:schemeClr val="accent1"/>
                </a:solidFill>
                <a:highlight>
                  <a:srgbClr val="FFD966"/>
                </a:highlight>
              </a:rPr>
              <a:t>from the movie Obsessed</a:t>
            </a:r>
            <a:r>
              <a:rPr lang="en-US" altLang="zh-TW" sz="2667" dirty="0">
                <a:solidFill>
                  <a:schemeClr val="accent1"/>
                </a:solidFill>
              </a:rPr>
              <a:t>, </a:t>
            </a:r>
            <a:r>
              <a:rPr lang="en-US" altLang="zh-TW" sz="2667" dirty="0">
                <a:solidFill>
                  <a:schemeClr val="accent1"/>
                </a:solidFill>
                <a:highlight>
                  <a:srgbClr val="FFD966"/>
                </a:highlight>
              </a:rPr>
              <a:t>won the 2010 MTV Movie Award for Best Fight</a:t>
            </a:r>
            <a:r>
              <a:rPr lang="en-US" altLang="zh-TW" sz="2667" dirty="0">
                <a:solidFill>
                  <a:schemeClr val="accent1"/>
                </a:solidFill>
              </a:rPr>
              <a:t>.</a:t>
            </a:r>
            <a:endParaRPr sz="36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2715533" y="5503500"/>
            <a:ext cx="2034800" cy="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133" b="1" baseline="-25000">
              <a:solidFill>
                <a:schemeClr val="dk1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5547200" y="3578433"/>
            <a:ext cx="6252000" cy="223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467"/>
              </a:spcBef>
            </a:pPr>
            <a:r>
              <a:rPr lang="en-US" altLang="zh-TW" sz="2667" dirty="0"/>
              <a:t>Question: </a:t>
            </a:r>
            <a:endParaRPr sz="2667" dirty="0"/>
          </a:p>
          <a:p>
            <a:pPr>
              <a:lnSpc>
                <a:spcPct val="115000"/>
              </a:lnSpc>
              <a:spcBef>
                <a:spcPts val="1467"/>
              </a:spcBef>
              <a:spcAft>
                <a:spcPts val="1467"/>
              </a:spcAft>
            </a:pPr>
            <a:r>
              <a:rPr lang="en-US" altLang="zh-TW" sz="2667" dirty="0">
                <a:solidFill>
                  <a:schemeClr val="accent1"/>
                </a:solidFill>
              </a:rPr>
              <a:t>A fight scene from the movie, Obsessed, won which award?</a:t>
            </a:r>
            <a:endParaRPr sz="36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9A2AB23-2099-EB4E-AA13-5715B575FA2E}"/>
              </a:ext>
            </a:extLst>
          </p:cNvPr>
          <p:cNvSpPr txBox="1"/>
          <p:nvPr/>
        </p:nvSpPr>
        <p:spPr>
          <a:xfrm>
            <a:off x="5204276" y="1575611"/>
            <a:ext cx="6858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667" dirty="0"/>
              <a:t>c</a:t>
            </a:r>
            <a:r>
              <a:rPr kumimoji="1" lang="en-US" altLang="zh-TW" sz="2667" baseline="-25000" dirty="0"/>
              <a:t>1</a:t>
            </a:r>
            <a:endParaRPr kumimoji="1" lang="zh-TW" altLang="en-US" sz="2667" baseline="-25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2801714-2228-2D48-84E4-A8805512B7EF}"/>
              </a:ext>
            </a:extLst>
          </p:cNvPr>
          <p:cNvSpPr txBox="1"/>
          <p:nvPr/>
        </p:nvSpPr>
        <p:spPr>
          <a:xfrm>
            <a:off x="5204276" y="2680699"/>
            <a:ext cx="6858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667" dirty="0"/>
              <a:t>c</a:t>
            </a:r>
            <a:r>
              <a:rPr kumimoji="1" lang="en-US" altLang="zh-TW" sz="2667" baseline="-25000" dirty="0"/>
              <a:t>2</a:t>
            </a:r>
            <a:endParaRPr kumimoji="1" lang="zh-TW" altLang="en-US" sz="2667" baseline="-25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95AB3AD-F42A-7B41-8EAA-A08769D30073}"/>
              </a:ext>
            </a:extLst>
          </p:cNvPr>
          <p:cNvSpPr txBox="1"/>
          <p:nvPr/>
        </p:nvSpPr>
        <p:spPr>
          <a:xfrm>
            <a:off x="9377673" y="2446217"/>
            <a:ext cx="68584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667" dirty="0"/>
              <a:t>c</a:t>
            </a:r>
            <a:r>
              <a:rPr kumimoji="1" lang="en-US" altLang="zh-TW" sz="2667" baseline="-25000" dirty="0"/>
              <a:t>3</a:t>
            </a:r>
            <a:endParaRPr kumimoji="1" lang="zh-TW" altLang="en-US" sz="2667" baseline="-250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00141F6-6F42-EB40-9A9A-0289E3D569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71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/>
              <a:t>Clue Identification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1478633"/>
            <a:ext cx="5013700" cy="39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5547200" y="123733"/>
            <a:ext cx="6644800" cy="31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467"/>
              </a:spcBef>
            </a:pPr>
            <a:r>
              <a:rPr lang="en-US" altLang="zh-TW" sz="2667" dirty="0">
                <a:solidFill>
                  <a:schemeClr val="accent1"/>
                </a:solidFill>
              </a:rPr>
              <a:t>Passage:</a:t>
            </a:r>
            <a:endParaRPr sz="2667" dirty="0">
              <a:solidFill>
                <a:schemeClr val="accent1"/>
              </a:solidFill>
            </a:endParaRPr>
          </a:p>
          <a:p>
            <a:pPr>
              <a:lnSpc>
                <a:spcPct val="115000"/>
              </a:lnSpc>
              <a:spcBef>
                <a:spcPts val="1467"/>
              </a:spcBef>
              <a:spcAft>
                <a:spcPts val="1467"/>
              </a:spcAft>
            </a:pPr>
            <a:r>
              <a:rPr lang="en-US" altLang="zh-TW" sz="2667" dirty="0">
                <a:solidFill>
                  <a:schemeClr val="accent1"/>
                </a:solidFill>
                <a:highlight>
                  <a:srgbClr val="FFD966"/>
                </a:highlight>
              </a:rPr>
              <a:t>The fight scene finale between Sharon and the character played by Ali Larter</a:t>
            </a:r>
            <a:r>
              <a:rPr lang="en-US" altLang="zh-TW" sz="2667" dirty="0">
                <a:solidFill>
                  <a:schemeClr val="accent1"/>
                </a:solidFill>
              </a:rPr>
              <a:t>, </a:t>
            </a:r>
            <a:r>
              <a:rPr lang="en-US" altLang="zh-TW" sz="2667" dirty="0">
                <a:solidFill>
                  <a:schemeClr val="accent1"/>
                </a:solidFill>
                <a:highlight>
                  <a:srgbClr val="FFD966"/>
                </a:highlight>
              </a:rPr>
              <a:t>from the movie Obsessed</a:t>
            </a:r>
            <a:r>
              <a:rPr lang="en-US" altLang="zh-TW" sz="2667" dirty="0">
                <a:solidFill>
                  <a:schemeClr val="accent1"/>
                </a:solidFill>
              </a:rPr>
              <a:t>, </a:t>
            </a:r>
            <a:r>
              <a:rPr lang="en-US" altLang="zh-TW" sz="2667" dirty="0">
                <a:solidFill>
                  <a:schemeClr val="accent1"/>
                </a:solidFill>
                <a:highlight>
                  <a:srgbClr val="FFD966"/>
                </a:highlight>
              </a:rPr>
              <a:t>won the 2010 MTV Movie Award for Best Fight</a:t>
            </a:r>
            <a:r>
              <a:rPr lang="en-US" altLang="zh-TW" sz="2667" dirty="0">
                <a:solidFill>
                  <a:schemeClr val="accent1"/>
                </a:solidFill>
              </a:rPr>
              <a:t>.</a:t>
            </a:r>
            <a:endParaRPr sz="36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5583400" y="3007801"/>
            <a:ext cx="6252000" cy="1574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467"/>
              </a:spcBef>
              <a:spcAft>
                <a:spcPts val="1467"/>
              </a:spcAft>
            </a:pPr>
            <a:r>
              <a:rPr lang="en-US" altLang="zh-TW" sz="2667"/>
              <a:t>Q: </a:t>
            </a:r>
            <a:r>
              <a:rPr lang="en-US" altLang="zh-TW" sz="2667">
                <a:solidFill>
                  <a:schemeClr val="accent1"/>
                </a:solidFill>
              </a:rPr>
              <a:t>A fight scene from the movie, Obsessed, won which award?</a:t>
            </a:r>
            <a:endParaRPr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5679200" y="4095768"/>
            <a:ext cx="6060400" cy="28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467"/>
              </a:spcBef>
            </a:pPr>
            <a:r>
              <a:rPr lang="en-US" altLang="zh-TW" sz="2667" dirty="0"/>
              <a:t>tokenize : {fight,scene,movie…}</a:t>
            </a:r>
            <a:endParaRPr sz="2667" dirty="0"/>
          </a:p>
          <a:p>
            <a:pPr>
              <a:spcBef>
                <a:spcPts val="1467"/>
              </a:spcBef>
            </a:pPr>
            <a:endParaRPr sz="2667" dirty="0"/>
          </a:p>
          <a:p>
            <a:pPr>
              <a:lnSpc>
                <a:spcPct val="115000"/>
              </a:lnSpc>
              <a:spcBef>
                <a:spcPts val="1467"/>
              </a:spcBef>
            </a:pPr>
            <a:r>
              <a:rPr lang="en-US" altLang="zh-TW" sz="2667" dirty="0"/>
              <a:t>stem : obessed -&gt; obess , won -&gt; win</a:t>
            </a:r>
            <a:endParaRPr sz="2667" dirty="0"/>
          </a:p>
          <a:p>
            <a:pPr>
              <a:spcBef>
                <a:spcPts val="1467"/>
              </a:spcBef>
            </a:pPr>
            <a:endParaRPr sz="3200" dirty="0"/>
          </a:p>
        </p:txBody>
      </p:sp>
      <p:sp>
        <p:nvSpPr>
          <p:cNvPr id="127" name="Google Shape;127;p21"/>
          <p:cNvSpPr/>
          <p:nvPr/>
        </p:nvSpPr>
        <p:spPr>
          <a:xfrm>
            <a:off x="5702367" y="6093405"/>
            <a:ext cx="2375600" cy="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TW" sz="2667" b="1" dirty="0">
                <a:solidFill>
                  <a:schemeClr val="dk1"/>
                </a:solidFill>
              </a:rPr>
              <a:t>p</a:t>
            </a:r>
            <a:r>
              <a:rPr lang="en-US" altLang="zh-TW" sz="2667" b="1" baseline="-25000" dirty="0">
                <a:solidFill>
                  <a:schemeClr val="dk1"/>
                </a:solidFill>
              </a:rPr>
              <a:t>m,c </a:t>
            </a:r>
            <a:r>
              <a:rPr lang="zh-TW" altLang="en-US" sz="2667" b="1" dirty="0">
                <a:solidFill>
                  <a:schemeClr val="dk1"/>
                </a:solidFill>
              </a:rPr>
              <a:t> </a:t>
            </a:r>
            <a:r>
              <a:rPr lang="en-US" altLang="zh-TW" sz="2667" b="1" dirty="0">
                <a:solidFill>
                  <a:schemeClr val="dk1"/>
                </a:solidFill>
              </a:rPr>
              <a:t>q</a:t>
            </a:r>
            <a:r>
              <a:rPr lang="en-US" altLang="zh-TW" sz="2667" b="1" baseline="-25000" dirty="0">
                <a:solidFill>
                  <a:schemeClr val="dk1"/>
                </a:solidFill>
              </a:rPr>
              <a:t>m,c  </a:t>
            </a:r>
            <a:r>
              <a:rPr lang="en-US" altLang="zh-TW" sz="2667" b="1" dirty="0">
                <a:solidFill>
                  <a:schemeClr val="dk1"/>
                </a:solidFill>
              </a:rPr>
              <a:t>c</a:t>
            </a:r>
            <a:r>
              <a:rPr lang="en-US" altLang="zh-TW" sz="2667" b="1" baseline="-25000" dirty="0">
                <a:solidFill>
                  <a:schemeClr val="dk1"/>
                </a:solidFill>
              </a:rPr>
              <a:t>m,c</a:t>
            </a:r>
            <a:endParaRPr sz="3200" dirty="0"/>
          </a:p>
          <a:p>
            <a:endParaRPr sz="2133" b="1" baseline="-25000" dirty="0">
              <a:solidFill>
                <a:schemeClr val="dk1"/>
              </a:solidFill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735433" y="2605733"/>
            <a:ext cx="4620000" cy="10232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129;p21"/>
          <p:cNvSpPr/>
          <p:nvPr/>
        </p:nvSpPr>
        <p:spPr>
          <a:xfrm>
            <a:off x="5588100" y="1086673"/>
            <a:ext cx="701200" cy="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130;p21"/>
          <p:cNvSpPr/>
          <p:nvPr/>
        </p:nvSpPr>
        <p:spPr>
          <a:xfrm>
            <a:off x="5605833" y="1538867"/>
            <a:ext cx="701200" cy="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131;p21"/>
          <p:cNvSpPr/>
          <p:nvPr/>
        </p:nvSpPr>
        <p:spPr>
          <a:xfrm>
            <a:off x="6167049" y="1538867"/>
            <a:ext cx="701200" cy="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132;p21"/>
          <p:cNvSpPr/>
          <p:nvPr/>
        </p:nvSpPr>
        <p:spPr>
          <a:xfrm>
            <a:off x="9424383" y="1565257"/>
            <a:ext cx="404800" cy="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133;p21"/>
          <p:cNvSpPr/>
          <p:nvPr/>
        </p:nvSpPr>
        <p:spPr>
          <a:xfrm>
            <a:off x="5605833" y="2011653"/>
            <a:ext cx="1284400" cy="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134;p21"/>
          <p:cNvSpPr/>
          <p:nvPr/>
        </p:nvSpPr>
        <p:spPr>
          <a:xfrm>
            <a:off x="10395305" y="2032217"/>
            <a:ext cx="499343" cy="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135;p21"/>
          <p:cNvSpPr/>
          <p:nvPr/>
        </p:nvSpPr>
        <p:spPr>
          <a:xfrm>
            <a:off x="8494859" y="2497817"/>
            <a:ext cx="504800" cy="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136;p21"/>
          <p:cNvSpPr/>
          <p:nvPr/>
        </p:nvSpPr>
        <p:spPr>
          <a:xfrm>
            <a:off x="6133300" y="3309200"/>
            <a:ext cx="312000" cy="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137;p21"/>
          <p:cNvSpPr/>
          <p:nvPr/>
        </p:nvSpPr>
        <p:spPr>
          <a:xfrm>
            <a:off x="8139983" y="3333500"/>
            <a:ext cx="1284400" cy="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138;p21"/>
          <p:cNvSpPr/>
          <p:nvPr/>
        </p:nvSpPr>
        <p:spPr>
          <a:xfrm>
            <a:off x="8129200" y="3815967"/>
            <a:ext cx="894600" cy="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139;p21"/>
          <p:cNvSpPr txBox="1"/>
          <p:nvPr/>
        </p:nvSpPr>
        <p:spPr>
          <a:xfrm>
            <a:off x="5700736" y="4700634"/>
            <a:ext cx="20348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TW" sz="2667" b="1">
                <a:solidFill>
                  <a:schemeClr val="dk1"/>
                </a:solidFill>
              </a:rPr>
              <a:t>p</a:t>
            </a:r>
            <a:r>
              <a:rPr lang="en-US" altLang="zh-TW" sz="2667" b="1" baseline="-25000">
                <a:solidFill>
                  <a:schemeClr val="dk1"/>
                </a:solidFill>
              </a:rPr>
              <a:t>t,c </a:t>
            </a:r>
            <a:r>
              <a:rPr lang="zh-TW" altLang="en-US" sz="2667" b="1">
                <a:solidFill>
                  <a:schemeClr val="dk1"/>
                </a:solidFill>
              </a:rPr>
              <a:t> </a:t>
            </a:r>
            <a:r>
              <a:rPr lang="en-US" altLang="zh-TW" sz="2667" b="1">
                <a:solidFill>
                  <a:schemeClr val="dk1"/>
                </a:solidFill>
              </a:rPr>
              <a:t>q</a:t>
            </a:r>
            <a:r>
              <a:rPr lang="en-US" altLang="zh-TW" sz="2667" b="1" baseline="-25000">
                <a:solidFill>
                  <a:schemeClr val="dk1"/>
                </a:solidFill>
              </a:rPr>
              <a:t>t,c  </a:t>
            </a:r>
            <a:r>
              <a:rPr lang="en-US" altLang="zh-TW" sz="2667" b="1">
                <a:solidFill>
                  <a:schemeClr val="dk1"/>
                </a:solidFill>
              </a:rPr>
              <a:t>c</a:t>
            </a:r>
            <a:r>
              <a:rPr lang="en-US" altLang="zh-TW" sz="2667" b="1" baseline="-25000">
                <a:solidFill>
                  <a:schemeClr val="dk1"/>
                </a:solidFill>
              </a:rPr>
              <a:t>t,c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133;p21">
            <a:extLst>
              <a:ext uri="{FF2B5EF4-FFF2-40B4-BE49-F238E27FC236}">
                <a16:creationId xmlns:a16="http://schemas.microsoft.com/office/drawing/2014/main" id="{177B2F62-5622-4A46-A4AA-8A23239F808A}"/>
              </a:ext>
            </a:extLst>
          </p:cNvPr>
          <p:cNvSpPr/>
          <p:nvPr/>
        </p:nvSpPr>
        <p:spPr>
          <a:xfrm>
            <a:off x="8984583" y="1063653"/>
            <a:ext cx="1284400" cy="431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F29ED86-126A-1D49-B9E0-9EBCBC3D6B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46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dirty="0"/>
              <a:t>Clue Identification</a:t>
            </a:r>
            <a:endParaRPr dirty="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67" y="1678567"/>
            <a:ext cx="6876533" cy="3277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6" name="Google Shape;146;p22"/>
          <p:cNvSpPr/>
          <p:nvPr/>
        </p:nvSpPr>
        <p:spPr>
          <a:xfrm>
            <a:off x="847233" y="2557767"/>
            <a:ext cx="6474400" cy="3676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147;p22"/>
          <p:cNvSpPr/>
          <p:nvPr/>
        </p:nvSpPr>
        <p:spPr>
          <a:xfrm>
            <a:off x="847233" y="2893467"/>
            <a:ext cx="6474400" cy="3676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148;p22"/>
          <p:cNvSpPr/>
          <p:nvPr/>
        </p:nvSpPr>
        <p:spPr>
          <a:xfrm>
            <a:off x="847233" y="3245200"/>
            <a:ext cx="6474400" cy="3676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149;p22"/>
          <p:cNvSpPr txBox="1"/>
          <p:nvPr/>
        </p:nvSpPr>
        <p:spPr>
          <a:xfrm>
            <a:off x="7545200" y="3042001"/>
            <a:ext cx="4646800" cy="358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867"/>
              </a:spcBef>
            </a:pPr>
            <a:r>
              <a:rPr lang="en-US" altLang="zh-TW" sz="2667" b="1" dirty="0"/>
              <a:t>soft-copy</a:t>
            </a:r>
            <a:endParaRPr sz="2667" dirty="0"/>
          </a:p>
          <a:p>
            <a:pPr>
              <a:lnSpc>
                <a:spcPct val="115000"/>
              </a:lnSpc>
              <a:spcBef>
                <a:spcPts val="1867"/>
              </a:spcBef>
            </a:pPr>
            <a:r>
              <a:rPr lang="en-US" altLang="zh-TW" sz="2667" dirty="0"/>
              <a:t>C</a:t>
            </a:r>
            <a:r>
              <a:rPr lang="zh-TW" altLang="en-US" sz="2667" dirty="0"/>
              <a:t> </a:t>
            </a:r>
            <a:r>
              <a:rPr lang="en-US" altLang="zh-TW" sz="2667" dirty="0"/>
              <a:t>: Selina left her hometown at the </a:t>
            </a:r>
            <a:r>
              <a:rPr lang="en-US" altLang="zh-TW" sz="2667" dirty="0">
                <a:highlight>
                  <a:srgbClr val="FFE599"/>
                </a:highlight>
              </a:rPr>
              <a:t>age</a:t>
            </a:r>
            <a:r>
              <a:rPr lang="zh-TW" altLang="en-US" sz="2667" dirty="0"/>
              <a:t> </a:t>
            </a:r>
            <a:r>
              <a:rPr lang="en-US" altLang="zh-TW" sz="2667" dirty="0"/>
              <a:t>of 18”</a:t>
            </a:r>
            <a:endParaRPr sz="2667" dirty="0"/>
          </a:p>
          <a:p>
            <a:pPr>
              <a:lnSpc>
                <a:spcPct val="115000"/>
              </a:lnSpc>
              <a:spcBef>
                <a:spcPts val="1867"/>
              </a:spcBef>
              <a:spcAft>
                <a:spcPts val="1867"/>
              </a:spcAft>
            </a:pPr>
            <a:r>
              <a:rPr lang="en-US" altLang="zh-TW" sz="2667" dirty="0"/>
              <a:t>Q : How </a:t>
            </a:r>
            <a:r>
              <a:rPr lang="en-US" altLang="zh-TW" sz="2667" dirty="0">
                <a:highlight>
                  <a:srgbClr val="FFE599"/>
                </a:highlight>
              </a:rPr>
              <a:t>old</a:t>
            </a:r>
            <a:r>
              <a:rPr lang="zh-TW" altLang="en-US" sz="2667" dirty="0"/>
              <a:t> </a:t>
            </a:r>
            <a:r>
              <a:rPr lang="en-US" altLang="zh-TW" sz="2667" dirty="0"/>
              <a:t>was Selina when she left?</a:t>
            </a:r>
            <a:endParaRPr sz="3333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452FCC-2F21-9345-B6C1-FA789718A3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78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807</Words>
  <Application>Microsoft Macintosh PowerPoint</Application>
  <PresentationFormat>寬螢幕</PresentationFormat>
  <Paragraphs>216</Paragraphs>
  <Slides>29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6" baseType="lpstr">
      <vt:lpstr>等线</vt:lpstr>
      <vt:lpstr>新細明體</vt:lpstr>
      <vt:lpstr>Arial</vt:lpstr>
      <vt:lpstr>Calibri</vt:lpstr>
      <vt:lpstr>Calibri Light</vt:lpstr>
      <vt:lpstr>Lato</vt:lpstr>
      <vt:lpstr>Office 佈景主題</vt:lpstr>
      <vt:lpstr>PowerPoint 簡報</vt:lpstr>
      <vt:lpstr>Outline</vt:lpstr>
      <vt:lpstr>answer-aware Question Generation</vt:lpstr>
      <vt:lpstr>ACS Question Generation</vt:lpstr>
      <vt:lpstr>framework</vt:lpstr>
      <vt:lpstr>Method :  1.Obtaining Training Data</vt:lpstr>
      <vt:lpstr>Clue Identification</vt:lpstr>
      <vt:lpstr>Clue Identification</vt:lpstr>
      <vt:lpstr>Clue Identification</vt:lpstr>
      <vt:lpstr>Style Identification</vt:lpstr>
      <vt:lpstr>ACS-Aware Question Generation</vt:lpstr>
      <vt:lpstr>Seq2Seq-based :  Encoder</vt:lpstr>
      <vt:lpstr>Seq2Seq-based :  Decoder</vt:lpstr>
      <vt:lpstr>Seq2Seq-based : Vocabulary Reduction</vt:lpstr>
      <vt:lpstr>GPT2-based</vt:lpstr>
      <vt:lpstr>GPT2-based</vt:lpstr>
      <vt:lpstr>3.Sampling inputs</vt:lpstr>
      <vt:lpstr>Sampling inputs</vt:lpstr>
      <vt:lpstr>Sampling inputs</vt:lpstr>
      <vt:lpstr>Sampling inputs</vt:lpstr>
      <vt:lpstr>Sampling inputs</vt:lpstr>
      <vt:lpstr>Data Filtering</vt:lpstr>
      <vt:lpstr>Experiment-Dataset</vt:lpstr>
      <vt:lpstr>Experiment-metrics</vt:lpstr>
      <vt:lpstr>Experiment-metrics</vt:lpstr>
      <vt:lpstr>Experiment</vt:lpstr>
      <vt:lpstr>Experiment-Qualitative Analysis </vt:lpstr>
      <vt:lpstr>Experiment-Qualitative Analysis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1</cp:revision>
  <cp:lastPrinted>2022-03-14T08:36:34Z</cp:lastPrinted>
  <dcterms:created xsi:type="dcterms:W3CDTF">2022-03-14T08:34:33Z</dcterms:created>
  <dcterms:modified xsi:type="dcterms:W3CDTF">2022-03-14T08:37:11Z</dcterms:modified>
</cp:coreProperties>
</file>